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4" r:id="rId3"/>
  </p:sldMasterIdLst>
  <p:notesMasterIdLst>
    <p:notesMasterId r:id="rId43"/>
  </p:notesMasterIdLst>
  <p:handoutMasterIdLst>
    <p:handoutMasterId r:id="rId44"/>
  </p:handoutMasterIdLst>
  <p:sldIdLst>
    <p:sldId id="538" r:id="rId4"/>
    <p:sldId id="563" r:id="rId5"/>
    <p:sldId id="596" r:id="rId6"/>
    <p:sldId id="597" r:id="rId7"/>
    <p:sldId id="541" r:id="rId8"/>
    <p:sldId id="591" r:id="rId9"/>
    <p:sldId id="544" r:id="rId10"/>
    <p:sldId id="546" r:id="rId11"/>
    <p:sldId id="547" r:id="rId12"/>
    <p:sldId id="598" r:id="rId13"/>
    <p:sldId id="548" r:id="rId14"/>
    <p:sldId id="602" r:id="rId15"/>
    <p:sldId id="564" r:id="rId16"/>
    <p:sldId id="601" r:id="rId17"/>
    <p:sldId id="569" r:id="rId18"/>
    <p:sldId id="570" r:id="rId19"/>
    <p:sldId id="571" r:id="rId20"/>
    <p:sldId id="566" r:id="rId21"/>
    <p:sldId id="575" r:id="rId22"/>
    <p:sldId id="576" r:id="rId23"/>
    <p:sldId id="578" r:id="rId24"/>
    <p:sldId id="580" r:id="rId25"/>
    <p:sldId id="586" r:id="rId26"/>
    <p:sldId id="582" r:id="rId27"/>
    <p:sldId id="587" r:id="rId28"/>
    <p:sldId id="588" r:id="rId29"/>
    <p:sldId id="589" r:id="rId30"/>
    <p:sldId id="568" r:id="rId31"/>
    <p:sldId id="592" r:id="rId32"/>
    <p:sldId id="603" r:id="rId33"/>
    <p:sldId id="458" r:id="rId34"/>
    <p:sldId id="531" r:id="rId35"/>
    <p:sldId id="577" r:id="rId36"/>
    <p:sldId id="579" r:id="rId37"/>
    <p:sldId id="581" r:id="rId38"/>
    <p:sldId id="583" r:id="rId39"/>
    <p:sldId id="584" r:id="rId40"/>
    <p:sldId id="585" r:id="rId41"/>
    <p:sldId id="590" r:id="rId4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kar, Sindhu MS" initials="SS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E24"/>
    <a:srgbClr val="0000FF"/>
    <a:srgbClr val="D94821"/>
    <a:srgbClr val="777777"/>
    <a:srgbClr val="CF4520"/>
    <a:srgbClr val="00CCFF"/>
    <a:srgbClr val="EE5D0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21" autoAdjust="0"/>
    <p:restoredTop sz="68873" autoAdjust="0"/>
  </p:normalViewPr>
  <p:slideViewPr>
    <p:cSldViewPr>
      <p:cViewPr varScale="1">
        <p:scale>
          <a:sx n="69" d="100"/>
          <a:sy n="69" d="100"/>
        </p:scale>
        <p:origin x="72" y="204"/>
      </p:cViewPr>
      <p:guideLst>
        <p:guide orient="horz" pos="2160"/>
        <p:guide pos="2880"/>
      </p:guideLst>
    </p:cSldViewPr>
  </p:slideViewPr>
  <p:notesTextViewPr>
    <p:cViewPr>
      <p:scale>
        <a:sx n="3" d="2"/>
        <a:sy n="3" d="2"/>
      </p:scale>
      <p:origin x="0" y="0"/>
    </p:cViewPr>
  </p:notesTextViewPr>
  <p:sorterViewPr>
    <p:cViewPr varScale="1">
      <p:scale>
        <a:sx n="1" d="1"/>
        <a:sy n="1" d="1"/>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9T11:15:35.241" idx="6">
    <p:pos x="10" y="10"/>
    <p:text>May need to re-draw to present better?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eaLnBrk="1" hangingPunct="1">
              <a:defRPr sz="1200">
                <a:cs typeface="Arial" charset="0"/>
              </a:defRPr>
            </a:lvl1pPr>
          </a:lstStyle>
          <a:p>
            <a:pPr>
              <a:defRPr/>
            </a:pPr>
            <a:endParaRPr lang="en-AU" dirty="0"/>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eaLnBrk="1" hangingPunct="1">
              <a:defRPr sz="1200">
                <a:cs typeface="Arial" charset="0"/>
              </a:defRPr>
            </a:lvl1pPr>
          </a:lstStyle>
          <a:p>
            <a:pPr>
              <a:defRPr/>
            </a:pPr>
            <a:fld id="{58D006A8-A62C-4584-B242-E4D79742F6B2}" type="datetimeFigureOut">
              <a:rPr lang="en-AU"/>
              <a:pPr>
                <a:defRPr/>
              </a:pPr>
              <a:t>11/08/2020</a:t>
            </a:fld>
            <a:endParaRPr lang="en-AU" dirty="0"/>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AU" dirty="0"/>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7245A53-146A-402B-A1EB-EB6B3A8F7AEF}"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Arial" charset="0"/>
              </a:defRPr>
            </a:lvl1pPr>
          </a:lstStyle>
          <a:p>
            <a:pPr>
              <a:defRPr/>
            </a:pPr>
            <a:endParaRPr lang="en-AU" altLang="en-US" dirty="0"/>
          </a:p>
        </p:txBody>
      </p:sp>
      <p:sp>
        <p:nvSpPr>
          <p:cNvPr id="92163" name="Rectangle 3"/>
          <p:cNvSpPr>
            <a:spLocks noGrp="1" noChangeArrowheads="1"/>
          </p:cNvSpPr>
          <p:nvPr>
            <p:ph type="dt" idx="1"/>
          </p:nvPr>
        </p:nvSpPr>
        <p:spPr bwMode="auto">
          <a:xfrm>
            <a:off x="3849899" y="0"/>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Arial" charset="0"/>
              </a:defRPr>
            </a:lvl1pPr>
          </a:lstStyle>
          <a:p>
            <a:pPr>
              <a:defRPr/>
            </a:pPr>
            <a:fld id="{9B47D197-87FD-4B6D-8EEF-7BCA66090695}" type="datetimeFigureOut">
              <a:rPr lang="en-AU" altLang="en-US"/>
              <a:pPr>
                <a:defRPr/>
              </a:pPr>
              <a:t>11/08/2020</a:t>
            </a:fld>
            <a:endParaRPr lang="en-AU" altLang="en-US" dirty="0"/>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679768" y="4714202"/>
            <a:ext cx="5438140" cy="446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p>
        </p:txBody>
      </p:sp>
      <p:sp>
        <p:nvSpPr>
          <p:cNvPr id="92166" name="Rectangle 6"/>
          <p:cNvSpPr>
            <a:spLocks noGrp="1" noChangeArrowheads="1"/>
          </p:cNvSpPr>
          <p:nvPr>
            <p:ph type="ftr" sz="quarter" idx="4"/>
          </p:nvPr>
        </p:nvSpPr>
        <p:spPr bwMode="auto">
          <a:xfrm>
            <a:off x="1" y="9428402"/>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Arial" charset="0"/>
              </a:defRPr>
            </a:lvl1pPr>
          </a:lstStyle>
          <a:p>
            <a:pPr>
              <a:defRPr/>
            </a:pPr>
            <a:endParaRPr lang="en-AU" altLang="en-US" dirty="0"/>
          </a:p>
        </p:txBody>
      </p:sp>
      <p:sp>
        <p:nvSpPr>
          <p:cNvPr id="92167" name="Rectangle 7"/>
          <p:cNvSpPr>
            <a:spLocks noGrp="1" noChangeArrowheads="1"/>
          </p:cNvSpPr>
          <p:nvPr>
            <p:ph type="sldNum" sz="quarter" idx="5"/>
          </p:nvPr>
        </p:nvSpPr>
        <p:spPr bwMode="auto">
          <a:xfrm>
            <a:off x="3849899" y="9428402"/>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A8A769E1-0A6F-495E-BD5E-B57358EA04DD}"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Welcome</a:t>
            </a:r>
          </a:p>
          <a:p>
            <a:r>
              <a:rPr lang="en-AU" sz="1200" kern="1200" dirty="0" smtClean="0">
                <a:solidFill>
                  <a:schemeClr val="tx1"/>
                </a:solidFill>
                <a:effectLst/>
                <a:latin typeface="Calibri" pitchFamily="34" charset="0"/>
                <a:ea typeface="+mn-ea"/>
                <a:cs typeface="+mn-cs"/>
              </a:rPr>
              <a:t>Intro team</a:t>
            </a:r>
          </a:p>
          <a:p>
            <a:r>
              <a:rPr lang="en-AU" sz="1200" kern="1200" dirty="0" smtClean="0">
                <a:solidFill>
                  <a:schemeClr val="tx1"/>
                </a:solidFill>
                <a:effectLst/>
                <a:latin typeface="Calibri" pitchFamily="34" charset="0"/>
                <a:ea typeface="+mn-ea"/>
                <a:cs typeface="+mn-cs"/>
              </a:rPr>
              <a:t>ROE</a:t>
            </a:r>
          </a:p>
          <a:p>
            <a:r>
              <a:rPr lang="en-AU" sz="1200" kern="1200" dirty="0" smtClean="0">
                <a:solidFill>
                  <a:schemeClr val="tx1"/>
                </a:solidFill>
                <a:effectLst/>
                <a:latin typeface="Calibri" pitchFamily="34" charset="0"/>
                <a:ea typeface="+mn-ea"/>
                <a:cs typeface="+mn-cs"/>
              </a:rPr>
              <a:t>Introductory course not practitioner.</a:t>
            </a:r>
          </a:p>
          <a:p>
            <a:r>
              <a:rPr lang="en-AU" sz="1200" kern="1200" dirty="0" smtClean="0">
                <a:solidFill>
                  <a:schemeClr val="tx1"/>
                </a:solidFill>
                <a:effectLst/>
                <a:latin typeface="Calibri" pitchFamily="34" charset="0"/>
                <a:ea typeface="+mn-ea"/>
                <a:cs typeface="+mn-cs"/>
              </a:rPr>
              <a:t>Not going into specific cases and if there specific examples then we will take them outside of this presentation.</a:t>
            </a:r>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a:t>
            </a:fld>
            <a:endParaRPr lang="en-AU" altLang="en-US" dirty="0"/>
          </a:p>
        </p:txBody>
      </p:sp>
    </p:spTree>
    <p:extLst>
      <p:ext uri="{BB962C8B-B14F-4D97-AF65-F5344CB8AC3E}">
        <p14:creationId xmlns:p14="http://schemas.microsoft.com/office/powerpoint/2010/main" val="195364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This diagram shows the significant processes and artefacts of the DASR 139 implementation.</a:t>
            </a:r>
          </a:p>
          <a:p>
            <a:r>
              <a:rPr lang="en-AU" sz="1200" kern="1200" dirty="0" smtClean="0">
                <a:solidFill>
                  <a:schemeClr val="tx1"/>
                </a:solidFill>
                <a:effectLst/>
                <a:latin typeface="Calibri" pitchFamily="34" charset="0"/>
                <a:ea typeface="+mn-ea"/>
                <a:cs typeface="+mn-cs"/>
              </a:rPr>
              <a:t>Two terms that are potentially confusing are:</a:t>
            </a:r>
          </a:p>
          <a:p>
            <a:r>
              <a:rPr lang="en-AU" sz="1200" kern="1200" dirty="0" smtClean="0">
                <a:solidFill>
                  <a:schemeClr val="tx1"/>
                </a:solidFill>
                <a:effectLst/>
                <a:latin typeface="Calibri" pitchFamily="34" charset="0"/>
                <a:ea typeface="+mn-ea"/>
                <a:cs typeface="+mn-cs"/>
              </a:rPr>
              <a:t>Certified aerodrome: is an annex to an Aerodrome Operator Specification.</a:t>
            </a:r>
          </a:p>
          <a:p>
            <a:r>
              <a:rPr lang="en-AU" sz="1200" kern="1200" dirty="0" smtClean="0">
                <a:solidFill>
                  <a:schemeClr val="tx1"/>
                </a:solidFill>
                <a:effectLst/>
                <a:latin typeface="Calibri" pitchFamily="34" charset="0"/>
                <a:ea typeface="+mn-ea"/>
                <a:cs typeface="+mn-cs"/>
              </a:rPr>
              <a:t>Aerodrome certificate: A technical document that states the aerodrome meets the design requirements matching the certification basis, plus or minus tailoring requirements.</a:t>
            </a:r>
          </a:p>
          <a:p>
            <a:r>
              <a:rPr lang="en-AU" sz="1200" kern="1200" dirty="0" smtClean="0">
                <a:solidFill>
                  <a:schemeClr val="tx1"/>
                </a:solidFill>
                <a:effectLst/>
                <a:latin typeface="Calibri" pitchFamily="34" charset="0"/>
                <a:ea typeface="+mn-ea"/>
                <a:cs typeface="+mn-cs"/>
              </a:rPr>
              <a:t>To have a certified aerodrome, all steps in this diagram must be completed. That does not mean you start at CB work through to AD OPR CERT. Elements may completed independently. </a:t>
            </a:r>
          </a:p>
          <a:p>
            <a:r>
              <a:rPr lang="en-AU" sz="1200" kern="1200" dirty="0" smtClean="0">
                <a:solidFill>
                  <a:schemeClr val="tx1"/>
                </a:solidFill>
                <a:effectLst/>
                <a:latin typeface="Calibri" pitchFamily="34" charset="0"/>
                <a:ea typeface="+mn-ea"/>
                <a:cs typeface="+mn-cs"/>
              </a:rPr>
              <a:t>The solid orange box can be completed without an annex an you have AD OPR CERT issued but at that point they will not be operating an aerodrome under DASR 139. </a:t>
            </a:r>
          </a:p>
          <a:p>
            <a:r>
              <a:rPr lang="en-AU" sz="1200" kern="1200" dirty="0" smtClean="0">
                <a:solidFill>
                  <a:schemeClr val="tx1"/>
                </a:solidFill>
                <a:effectLst/>
                <a:latin typeface="Calibri" pitchFamily="34" charset="0"/>
                <a:ea typeface="+mn-ea"/>
                <a:cs typeface="+mn-cs"/>
              </a:rPr>
              <a:t>The AD MAN can be pulled together although it will not be finalised until there is aerodrome certificate because parts of the certificate go into the manual. </a:t>
            </a:r>
          </a:p>
          <a:p>
            <a:r>
              <a:rPr lang="en-AU" sz="1200" kern="1200" dirty="0" smtClean="0">
                <a:solidFill>
                  <a:schemeClr val="tx1"/>
                </a:solidFill>
                <a:effectLst/>
                <a:latin typeface="Calibri" pitchFamily="34" charset="0"/>
                <a:ea typeface="+mn-ea"/>
                <a:cs typeface="+mn-cs"/>
              </a:rPr>
              <a:t>You do start at the CB and go through the process to get to certificate.</a:t>
            </a:r>
          </a:p>
          <a:p>
            <a:r>
              <a:rPr lang="en-AU" sz="1200" kern="1200" dirty="0" smtClean="0">
                <a:solidFill>
                  <a:schemeClr val="tx1"/>
                </a:solidFill>
                <a:effectLst/>
                <a:latin typeface="Calibri" pitchFamily="34" charset="0"/>
                <a:ea typeface="+mn-ea"/>
                <a:cs typeface="+mn-cs"/>
              </a:rPr>
              <a:t>Each certified aerodrome will be a separate annex to the Aerodrome Operator Specification.</a:t>
            </a:r>
          </a:p>
          <a:p>
            <a:r>
              <a:rPr lang="en-AU" sz="1200" kern="1200" dirty="0" smtClean="0">
                <a:solidFill>
                  <a:schemeClr val="tx1"/>
                </a:solidFill>
                <a:effectLst/>
                <a:latin typeface="Calibri" pitchFamily="34" charset="0"/>
                <a:ea typeface="+mn-ea"/>
                <a:cs typeface="+mn-cs"/>
              </a:rPr>
              <a:t>To complete an annex you will require a Compliance Statement and an AD MAN.</a:t>
            </a:r>
          </a:p>
          <a:p>
            <a:r>
              <a:rPr lang="en-AU" sz="1200" kern="1200" dirty="0" smtClean="0">
                <a:solidFill>
                  <a:schemeClr val="tx1"/>
                </a:solidFill>
                <a:effectLst/>
                <a:latin typeface="Calibri" pitchFamily="34" charset="0"/>
                <a:ea typeface="+mn-ea"/>
                <a:cs typeface="+mn-cs"/>
              </a:rPr>
              <a:t>This is not a static system. There will be changes once the initial process have been completed and the initial artefacts have been issued.  Personnel changes, project implementation, updates to plans and many other changes will drive amendments. Not all changes on the bottom line will cause a change on the top line. We need to be smart about what info is recorded. A </a:t>
            </a:r>
            <a:r>
              <a:rPr lang="en-AU" sz="1200" kern="1200" dirty="0" err="1" smtClean="0">
                <a:solidFill>
                  <a:schemeClr val="tx1"/>
                </a:solidFill>
                <a:effectLst/>
                <a:latin typeface="Calibri" pitchFamily="34" charset="0"/>
                <a:ea typeface="+mn-ea"/>
                <a:cs typeface="+mn-cs"/>
              </a:rPr>
              <a:t>PMKeys</a:t>
            </a:r>
            <a:r>
              <a:rPr lang="en-AU" sz="1200" kern="1200" dirty="0" smtClean="0">
                <a:solidFill>
                  <a:schemeClr val="tx1"/>
                </a:solidFill>
                <a:effectLst/>
                <a:latin typeface="Calibri" pitchFamily="34" charset="0"/>
                <a:ea typeface="+mn-ea"/>
                <a:cs typeface="+mn-cs"/>
              </a:rPr>
              <a:t> position number vice an individual name will generally be more enduring, for example.</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10</a:t>
            </a:fld>
            <a:endParaRPr lang="en-AU" altLang="en-US" dirty="0"/>
          </a:p>
        </p:txBody>
      </p:sp>
    </p:spTree>
    <p:extLst>
      <p:ext uri="{BB962C8B-B14F-4D97-AF65-F5344CB8AC3E}">
        <p14:creationId xmlns:p14="http://schemas.microsoft.com/office/powerpoint/2010/main" val="212909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The four bullets are AD OPR responsibilities.</a:t>
            </a:r>
          </a:p>
          <a:p>
            <a:r>
              <a:rPr lang="en-AU" sz="1200" kern="1200" dirty="0" smtClean="0">
                <a:solidFill>
                  <a:schemeClr val="tx1"/>
                </a:solidFill>
                <a:effectLst/>
                <a:latin typeface="Calibri" pitchFamily="34" charset="0"/>
                <a:ea typeface="+mn-ea"/>
                <a:cs typeface="+mn-cs"/>
              </a:rPr>
              <a:t>DASR do not impact the chain of command. Recall the closing discussion about DASR and unless a command clearance is issued they cannot issue direction outside of DASR scope.</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11</a:t>
            </a:fld>
            <a:endParaRPr lang="en-AU" altLang="en-US" dirty="0"/>
          </a:p>
        </p:txBody>
      </p:sp>
    </p:spTree>
    <p:extLst>
      <p:ext uri="{BB962C8B-B14F-4D97-AF65-F5344CB8AC3E}">
        <p14:creationId xmlns:p14="http://schemas.microsoft.com/office/powerpoint/2010/main" val="25724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This document is issued by DASA and provides the justification for issue of an AD OPR Certificate.</a:t>
            </a:r>
          </a:p>
          <a:p>
            <a:r>
              <a:rPr lang="en-AU" sz="1200" kern="1200" dirty="0" smtClean="0">
                <a:solidFill>
                  <a:schemeClr val="tx1"/>
                </a:solidFill>
                <a:effectLst/>
                <a:latin typeface="Calibri" pitchFamily="34" charset="0"/>
                <a:ea typeface="+mn-ea"/>
                <a:cs typeface="+mn-cs"/>
              </a:rPr>
              <a:t>There is an annex for aerodrome controlled by an AD OPR.</a:t>
            </a:r>
          </a:p>
          <a:p>
            <a:r>
              <a:rPr lang="en-AU" sz="1200" kern="1200" dirty="0" smtClean="0">
                <a:solidFill>
                  <a:schemeClr val="tx1"/>
                </a:solidFill>
                <a:effectLst/>
                <a:latin typeface="Calibri" pitchFamily="34" charset="0"/>
                <a:ea typeface="+mn-ea"/>
                <a:cs typeface="+mn-cs"/>
              </a:rPr>
              <a:t>A CS with an AD MAN is the required evidence for issue of Aerodrome Operator Specification.</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12</a:t>
            </a:fld>
            <a:endParaRPr lang="en-AU" altLang="en-US" dirty="0"/>
          </a:p>
        </p:txBody>
      </p:sp>
    </p:spTree>
    <p:extLst>
      <p:ext uri="{BB962C8B-B14F-4D97-AF65-F5344CB8AC3E}">
        <p14:creationId xmlns:p14="http://schemas.microsoft.com/office/powerpoint/2010/main" val="191038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This is a dynamic document used for initial issue and amendment of the Aerodrome Operator Specification.</a:t>
            </a:r>
          </a:p>
          <a:p>
            <a:r>
              <a:rPr lang="en-AU" sz="1200" kern="1200" dirty="0" smtClean="0">
                <a:solidFill>
                  <a:schemeClr val="tx1"/>
                </a:solidFill>
                <a:effectLst/>
                <a:latin typeface="Calibri" pitchFamily="34" charset="0"/>
                <a:ea typeface="+mn-ea"/>
                <a:cs typeface="+mn-cs"/>
              </a:rPr>
              <a:t>The use of </a:t>
            </a:r>
            <a:r>
              <a:rPr lang="en-AU" sz="1200" kern="1200" dirty="0" err="1" smtClean="0">
                <a:solidFill>
                  <a:schemeClr val="tx1"/>
                </a:solidFill>
                <a:effectLst/>
                <a:latin typeface="Calibri" pitchFamily="34" charset="0"/>
                <a:ea typeface="+mn-ea"/>
                <a:cs typeface="+mn-cs"/>
              </a:rPr>
              <a:t>PMKeys</a:t>
            </a:r>
            <a:r>
              <a:rPr lang="en-AU" sz="1200" kern="1200" dirty="0" smtClean="0">
                <a:solidFill>
                  <a:schemeClr val="tx1"/>
                </a:solidFill>
                <a:effectLst/>
                <a:latin typeface="Calibri" pitchFamily="34" charset="0"/>
                <a:ea typeface="+mn-ea"/>
                <a:cs typeface="+mn-cs"/>
              </a:rPr>
              <a:t> position vice a name will generally reduce amendment requirements.</a:t>
            </a:r>
          </a:p>
          <a:p>
            <a:r>
              <a:rPr lang="en-AU" sz="1200" kern="1200" dirty="0" smtClean="0">
                <a:solidFill>
                  <a:schemeClr val="tx1"/>
                </a:solidFill>
                <a:effectLst/>
                <a:latin typeface="Calibri" pitchFamily="34" charset="0"/>
                <a:ea typeface="+mn-ea"/>
                <a:cs typeface="+mn-cs"/>
              </a:rPr>
              <a:t>The single line of AD MAN is the biggest element of the CS and we expect it to a ref to an Obj ID or equivalent.</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13</a:t>
            </a:fld>
            <a:endParaRPr lang="en-AU" altLang="en-US" dirty="0"/>
          </a:p>
        </p:txBody>
      </p:sp>
    </p:spTree>
    <p:extLst>
      <p:ext uri="{BB962C8B-B14F-4D97-AF65-F5344CB8AC3E}">
        <p14:creationId xmlns:p14="http://schemas.microsoft.com/office/powerpoint/2010/main" val="180177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This is an expansion of ‘Key AD appointments’ of the previous slide.</a:t>
            </a:r>
          </a:p>
          <a:p>
            <a:r>
              <a:rPr lang="en-AU" sz="1200" kern="1200" dirty="0" smtClean="0">
                <a:solidFill>
                  <a:schemeClr val="tx1"/>
                </a:solidFill>
                <a:effectLst/>
                <a:latin typeface="Calibri" pitchFamily="34" charset="0"/>
                <a:ea typeface="+mn-ea"/>
                <a:cs typeface="+mn-cs"/>
              </a:rPr>
              <a:t>Previous comment re </a:t>
            </a:r>
            <a:r>
              <a:rPr lang="en-AU" sz="1200" kern="1200" dirty="0" err="1" smtClean="0">
                <a:solidFill>
                  <a:schemeClr val="tx1"/>
                </a:solidFill>
                <a:effectLst/>
                <a:latin typeface="Calibri" pitchFamily="34" charset="0"/>
                <a:ea typeface="+mn-ea"/>
                <a:cs typeface="+mn-cs"/>
              </a:rPr>
              <a:t>PMKeys</a:t>
            </a:r>
            <a:r>
              <a:rPr lang="en-AU" sz="1200" kern="1200" dirty="0" smtClean="0">
                <a:solidFill>
                  <a:schemeClr val="tx1"/>
                </a:solidFill>
                <a:effectLst/>
                <a:latin typeface="Calibri" pitchFamily="34" charset="0"/>
                <a:ea typeface="+mn-ea"/>
                <a:cs typeface="+mn-cs"/>
              </a:rPr>
              <a:t> position number applies.</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14</a:t>
            </a:fld>
            <a:endParaRPr lang="en-AU" altLang="en-US" dirty="0"/>
          </a:p>
        </p:txBody>
      </p:sp>
    </p:spTree>
    <p:extLst>
      <p:ext uri="{BB962C8B-B14F-4D97-AF65-F5344CB8AC3E}">
        <p14:creationId xmlns:p14="http://schemas.microsoft.com/office/powerpoint/2010/main" val="411403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This slide provides an overview of requirements that will be covered in the practitioner course.</a:t>
            </a:r>
          </a:p>
          <a:p>
            <a:r>
              <a:rPr lang="en-AU" sz="1200" kern="1200" dirty="0" smtClean="0">
                <a:solidFill>
                  <a:schemeClr val="tx1"/>
                </a:solidFill>
                <a:effectLst/>
                <a:latin typeface="Calibri" pitchFamily="34" charset="0"/>
                <a:ea typeface="+mn-ea"/>
                <a:cs typeface="+mn-cs"/>
              </a:rPr>
              <a:t>SMS requirements is specified at various levels. A single system across AD OPR is an option with pointers where required to that system. A layered approach is also an option. How an AD OPR implements their SMS is their choice as long as it compliant with DASR.</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15</a:t>
            </a:fld>
            <a:endParaRPr lang="en-AU" altLang="en-US" dirty="0"/>
          </a:p>
        </p:txBody>
      </p:sp>
    </p:spTree>
    <p:extLst>
      <p:ext uri="{BB962C8B-B14F-4D97-AF65-F5344CB8AC3E}">
        <p14:creationId xmlns:p14="http://schemas.microsoft.com/office/powerpoint/2010/main" val="374656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Calibri" pitchFamily="34" charset="0"/>
                <a:ea typeface="+mn-ea"/>
                <a:cs typeface="+mn-cs"/>
              </a:rPr>
              <a:t>While not going in to detail, the risk management expected to be utilised for risk management is the seven step process that will be covered on the practitioner course.</a:t>
            </a:r>
          </a:p>
          <a:p>
            <a:endParaRPr lang="en-AU" sz="800" dirty="0" smtClean="0"/>
          </a:p>
          <a:p>
            <a:endParaRPr lang="en-AU" dirty="0"/>
          </a:p>
        </p:txBody>
      </p:sp>
      <p:sp>
        <p:nvSpPr>
          <p:cNvPr id="4" name="Slide Number Placeholder 3"/>
          <p:cNvSpPr>
            <a:spLocks noGrp="1"/>
          </p:cNvSpPr>
          <p:nvPr>
            <p:ph type="sldNum" sz="quarter" idx="10"/>
          </p:nvPr>
        </p:nvSpPr>
        <p:spPr/>
        <p:txBody>
          <a:bodyPr/>
          <a:lstStyle/>
          <a:p>
            <a:fld id="{AC5A7C15-1DDB-48D6-8553-2DE69A90CFE8}" type="slidenum">
              <a:rPr lang="en-AU" smtClean="0"/>
              <a:t>16</a:t>
            </a:fld>
            <a:endParaRPr lang="en-AU" dirty="0"/>
          </a:p>
        </p:txBody>
      </p:sp>
    </p:spTree>
    <p:extLst>
      <p:ext uri="{BB962C8B-B14F-4D97-AF65-F5344CB8AC3E}">
        <p14:creationId xmlns:p14="http://schemas.microsoft.com/office/powerpoint/2010/main" val="4039159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Like the SMS QMS implementation is flexible but must be compliant.</a:t>
            </a:r>
          </a:p>
          <a:p>
            <a:r>
              <a:rPr lang="en-AU" sz="1200" kern="1200" dirty="0" smtClean="0">
                <a:solidFill>
                  <a:schemeClr val="tx1"/>
                </a:solidFill>
                <a:effectLst/>
                <a:latin typeface="Calibri" pitchFamily="34" charset="0"/>
                <a:ea typeface="+mn-ea"/>
                <a:cs typeface="+mn-cs"/>
              </a:rPr>
              <a:t>ISO 9001 is one option but others are viable.</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17</a:t>
            </a:fld>
            <a:endParaRPr lang="en-AU" altLang="en-US" dirty="0"/>
          </a:p>
        </p:txBody>
      </p:sp>
    </p:spTree>
    <p:extLst>
      <p:ext uri="{BB962C8B-B14F-4D97-AF65-F5344CB8AC3E}">
        <p14:creationId xmlns:p14="http://schemas.microsoft.com/office/powerpoint/2010/main" val="120443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An AD Man is not new artefact.</a:t>
            </a:r>
          </a:p>
          <a:p>
            <a:r>
              <a:rPr lang="en-AU" sz="1200" kern="1200" dirty="0" smtClean="0">
                <a:solidFill>
                  <a:schemeClr val="tx1"/>
                </a:solidFill>
                <a:effectLst/>
                <a:latin typeface="Calibri" pitchFamily="34" charset="0"/>
                <a:ea typeface="+mn-ea"/>
                <a:cs typeface="+mn-cs"/>
              </a:rPr>
              <a:t>A couple of have had a look at what is out there today. Subjectively, on a limited sample we considered around 70% compliant to DASR 139, stand fast currency. </a:t>
            </a:r>
            <a:r>
              <a:rPr lang="en-AU" sz="1200" kern="1200" smtClean="0">
                <a:solidFill>
                  <a:schemeClr val="tx1"/>
                </a:solidFill>
                <a:effectLst/>
                <a:latin typeface="Calibri" pitchFamily="34" charset="0"/>
                <a:ea typeface="+mn-ea"/>
                <a:cs typeface="+mn-cs"/>
              </a:rPr>
              <a:t>Some of content appears to be in need of a refresh, which would be required regardless of the regulatory system they fall under.</a:t>
            </a:r>
          </a:p>
          <a:p>
            <a:endParaRPr lang="en-AU"/>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18</a:t>
            </a:fld>
            <a:endParaRPr lang="en-AU" altLang="en-US" dirty="0"/>
          </a:p>
        </p:txBody>
      </p:sp>
    </p:spTree>
    <p:extLst>
      <p:ext uri="{BB962C8B-B14F-4D97-AF65-F5344CB8AC3E}">
        <p14:creationId xmlns:p14="http://schemas.microsoft.com/office/powerpoint/2010/main" val="121944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This diagram illustrates the individual certification activities – the relevant regulatory reference as well as the modules that will cover each of the steps.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8E065B-A887-4201-83B6-E9C45B36D681}" type="slidenum">
              <a:rPr lang="en-GB" altLang="en-US" smtClean="0">
                <a:latin typeface="Arial" panose="020B0604020202020204" pitchFamily="34" charset="0"/>
              </a:rPr>
              <a:pPr/>
              <a:t>20</a:t>
            </a:fld>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55909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Background as to why we regulate</a:t>
            </a:r>
          </a:p>
          <a:p>
            <a:r>
              <a:rPr lang="en-AU" sz="1200" kern="1200" dirty="0" smtClean="0">
                <a:solidFill>
                  <a:schemeClr val="tx1"/>
                </a:solidFill>
                <a:effectLst/>
                <a:latin typeface="Calibri" pitchFamily="34" charset="0"/>
                <a:ea typeface="+mn-ea"/>
                <a:cs typeface="+mn-cs"/>
              </a:rPr>
              <a:t>Overview of artefacts and processes</a:t>
            </a:r>
          </a:p>
          <a:p>
            <a:r>
              <a:rPr lang="en-AU" sz="1200" kern="1200" dirty="0" smtClean="0">
                <a:solidFill>
                  <a:schemeClr val="tx1"/>
                </a:solidFill>
                <a:effectLst/>
                <a:latin typeface="Calibri" pitchFamily="34" charset="0"/>
                <a:ea typeface="+mn-ea"/>
                <a:cs typeface="+mn-cs"/>
              </a:rPr>
              <a:t>Generic discussion AD OPR and AD approval</a:t>
            </a:r>
          </a:p>
          <a:p>
            <a:r>
              <a:rPr lang="en-AU" sz="1200" kern="1200" dirty="0" smtClean="0">
                <a:solidFill>
                  <a:schemeClr val="tx1"/>
                </a:solidFill>
                <a:effectLst/>
                <a:latin typeface="Calibri" pitchFamily="34" charset="0"/>
                <a:ea typeface="+mn-ea"/>
                <a:cs typeface="+mn-cs"/>
              </a:rPr>
              <a:t>What is coming</a:t>
            </a:r>
          </a:p>
          <a:p>
            <a:r>
              <a:rPr lang="en-AU" sz="1200" kern="1200" dirty="0" smtClean="0">
                <a:solidFill>
                  <a:schemeClr val="tx1"/>
                </a:solidFill>
                <a:effectLst/>
                <a:latin typeface="Calibri" pitchFamily="34" charset="0"/>
                <a:ea typeface="+mn-ea"/>
                <a:cs typeface="+mn-cs"/>
              </a:rPr>
              <a:t>Note DASA mission, support commanders and that is what we are here to do.</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2</a:t>
            </a:fld>
            <a:endParaRPr lang="en-AU" altLang="en-US" dirty="0"/>
          </a:p>
        </p:txBody>
      </p:sp>
    </p:spTree>
    <p:extLst>
      <p:ext uri="{BB962C8B-B14F-4D97-AF65-F5344CB8AC3E}">
        <p14:creationId xmlns:p14="http://schemas.microsoft.com/office/powerpoint/2010/main" val="91874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Contents</a:t>
            </a:r>
          </a:p>
          <a:p>
            <a:r>
              <a:rPr lang="en-AU" altLang="en-US" dirty="0" smtClean="0"/>
              <a:t>Other aerodrome design standards (standards for land and ship-borne heliports. </a:t>
            </a:r>
          </a:p>
          <a:p>
            <a:endParaRPr lang="en-AU"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1F6D16-8CFE-422E-B34E-27ABA2773FEC}" type="slidenum">
              <a:rPr lang="en-GB" altLang="en-US" smtClean="0">
                <a:latin typeface="Arial" panose="020B0604020202020204" pitchFamily="34" charset="0"/>
              </a:rPr>
              <a:pPr/>
              <a:t>21</a:t>
            </a:fld>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54119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73459B-7724-4379-81D9-98C3A20C0255}" type="slidenum">
              <a:rPr lang="en-GB" altLang="en-US" smtClean="0">
                <a:latin typeface="Arial" panose="020B0604020202020204" pitchFamily="34" charset="0"/>
              </a:rPr>
              <a:pPr/>
              <a:t>27</a:t>
            </a:fld>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2869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AU" altLang="en-US" dirty="0" smtClean="0"/>
          </a:p>
        </p:txBody>
      </p:sp>
      <p:sp>
        <p:nvSpPr>
          <p:cNvPr id="97284"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E1F3DE2-985E-4945-9195-E9D5AB35E8D6}" type="slidenum">
              <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AU"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72846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AU" altLang="en-US" dirty="0" smtClean="0"/>
              <a:t>Refer to learning outcomes required for the applicable course / audience.</a:t>
            </a:r>
          </a:p>
        </p:txBody>
      </p:sp>
      <p:sp>
        <p:nvSpPr>
          <p:cNvPr id="17412"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912223-6F3C-4E30-BB2C-B11100D15329}" type="slidenum">
              <a:rPr lang="en-AU" altLang="en-US"/>
              <a:pPr>
                <a:spcBef>
                  <a:spcPct val="0"/>
                </a:spcBef>
              </a:pPr>
              <a:t>32</a:t>
            </a:fld>
            <a:endParaRPr lang="en-AU" altLang="en-US" dirty="0"/>
          </a:p>
        </p:txBody>
      </p:sp>
    </p:spTree>
    <p:extLst>
      <p:ext uri="{BB962C8B-B14F-4D97-AF65-F5344CB8AC3E}">
        <p14:creationId xmlns:p14="http://schemas.microsoft.com/office/powerpoint/2010/main" val="741234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Whilst the previous slide illustrated the individual certification activities  - this slide illustrates that business process flow that ties all of those </a:t>
            </a:r>
          </a:p>
          <a:p>
            <a:endParaRPr lang="en-AU" altLang="en-US" dirty="0" smtClean="0"/>
          </a:p>
          <a:p>
            <a:r>
              <a:rPr lang="en-AU" altLang="en-US" dirty="0" smtClean="0"/>
              <a:t>The following modules will cover each of these processes in detail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9E34D50-BB7A-4167-B60C-34D5717A008F}" type="slidenum">
              <a:rPr lang="en-GB" altLang="en-US" smtClean="0">
                <a:latin typeface="Arial" panose="020B0604020202020204" pitchFamily="34" charset="0"/>
              </a:rPr>
              <a:pPr/>
              <a:t>33</a:t>
            </a:fld>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42102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This slide shows why we regulate Defence aviation</a:t>
            </a:r>
          </a:p>
          <a:p>
            <a:r>
              <a:rPr lang="en-AU" sz="1200" kern="1200" dirty="0" smtClean="0">
                <a:solidFill>
                  <a:schemeClr val="tx1"/>
                </a:solidFill>
                <a:effectLst/>
                <a:latin typeface="Calibri" pitchFamily="34" charset="0"/>
                <a:ea typeface="+mn-ea"/>
                <a:cs typeface="+mn-cs"/>
              </a:rPr>
              <a:t>WHS covers safety in the work but has limitations in some environments</a:t>
            </a:r>
          </a:p>
          <a:p>
            <a:r>
              <a:rPr lang="en-AU" sz="1200" kern="1200" dirty="0" smtClean="0">
                <a:solidFill>
                  <a:schemeClr val="tx1"/>
                </a:solidFill>
                <a:effectLst/>
                <a:latin typeface="Calibri" pitchFamily="34" charset="0"/>
                <a:ea typeface="+mn-ea"/>
                <a:cs typeface="+mn-cs"/>
              </a:rPr>
              <a:t>There is additional Commonwealth legislation for explosives, radiation and aviation.</a:t>
            </a:r>
          </a:p>
          <a:p>
            <a:r>
              <a:rPr lang="en-AU" sz="1200" kern="1200" dirty="0" smtClean="0">
                <a:solidFill>
                  <a:schemeClr val="tx1"/>
                </a:solidFill>
                <a:effectLst/>
                <a:latin typeface="Calibri" pitchFamily="34" charset="0"/>
                <a:ea typeface="+mn-ea"/>
                <a:cs typeface="+mn-cs"/>
              </a:rPr>
              <a:t>The aviation legislation is civil only – following ICAO</a:t>
            </a:r>
          </a:p>
          <a:p>
            <a:r>
              <a:rPr lang="en-AU" sz="1200" kern="1200" dirty="0" smtClean="0">
                <a:solidFill>
                  <a:schemeClr val="tx1"/>
                </a:solidFill>
                <a:effectLst/>
                <a:latin typeface="Calibri" pitchFamily="34" charset="0"/>
                <a:ea typeface="+mn-ea"/>
                <a:cs typeface="+mn-cs"/>
              </a:rPr>
              <a:t>For to meet duty of care requirements Defence self-regulates for aviation safety to fill the void</a:t>
            </a:r>
          </a:p>
          <a:p>
            <a:r>
              <a:rPr lang="en-AU" sz="1200" kern="1200" dirty="0" smtClean="0">
                <a:solidFill>
                  <a:schemeClr val="tx1"/>
                </a:solidFill>
                <a:effectLst/>
                <a:latin typeface="Calibri" pitchFamily="34" charset="0"/>
                <a:ea typeface="+mn-ea"/>
                <a:cs typeface="+mn-cs"/>
              </a:rPr>
              <a:t>SEC/CDF have appointed CAF as the Defence AA, directing the establishment of the DASA, the DASP and other activities that provide them assurance of Defence aviation safety</a:t>
            </a:r>
          </a:p>
          <a:p>
            <a:r>
              <a:rPr lang="en-AU" sz="1200" kern="1200" dirty="0" smtClean="0">
                <a:solidFill>
                  <a:schemeClr val="tx1"/>
                </a:solidFill>
                <a:effectLst/>
                <a:latin typeface="Calibri" pitchFamily="34" charset="0"/>
                <a:ea typeface="+mn-ea"/>
                <a:cs typeface="+mn-cs"/>
              </a:rPr>
              <a:t>Commanders and managers implement the safety system and ensure risks are eliminated SFARP and if not then minimised SFARF</a:t>
            </a:r>
          </a:p>
          <a:p>
            <a:r>
              <a:rPr lang="en-AU" sz="1200" kern="1200" dirty="0" smtClean="0">
                <a:solidFill>
                  <a:schemeClr val="tx1"/>
                </a:solidFill>
                <a:effectLst/>
                <a:latin typeface="Calibri" pitchFamily="34" charset="0"/>
                <a:ea typeface="+mn-ea"/>
                <a:cs typeface="+mn-cs"/>
              </a:rPr>
              <a:t>S14 ‘Duties not transferable’ is eight words ‘A duty cannot be transferred to another person’ or as stated in the Haddon-Cave report – you cannot outsource accountability.</a:t>
            </a:r>
          </a:p>
          <a:p>
            <a:r>
              <a:rPr lang="en-AU" sz="1200" kern="1200" dirty="0" smtClean="0">
                <a:solidFill>
                  <a:schemeClr val="tx1"/>
                </a:solidFill>
                <a:effectLst/>
                <a:latin typeface="Calibri" pitchFamily="34" charset="0"/>
                <a:ea typeface="+mn-ea"/>
                <a:cs typeface="+mn-cs"/>
              </a:rPr>
              <a:t>(</a:t>
            </a:r>
            <a:r>
              <a:rPr lang="en-AU" sz="1200" b="1" kern="1200" dirty="0" smtClean="0">
                <a:solidFill>
                  <a:schemeClr val="tx1"/>
                </a:solidFill>
                <a:effectLst/>
                <a:latin typeface="Calibri" pitchFamily="34" charset="0"/>
                <a:ea typeface="+mn-ea"/>
                <a:cs typeface="+mn-cs"/>
              </a:rPr>
              <a:t>IF ASKED</a:t>
            </a:r>
            <a:r>
              <a:rPr lang="en-AU" sz="1200" kern="1200" dirty="0" smtClean="0">
                <a:solidFill>
                  <a:schemeClr val="tx1"/>
                </a:solidFill>
                <a:effectLst/>
                <a:latin typeface="Calibri" pitchFamily="34" charset="0"/>
                <a:ea typeface="+mn-ea"/>
                <a:cs typeface="+mn-cs"/>
              </a:rPr>
              <a:t> - S16 is about more than one person can have an accountability and S20-25 discusses how that happens)</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3</a:t>
            </a:fld>
            <a:endParaRPr lang="en-AU" altLang="en-US" dirty="0"/>
          </a:p>
        </p:txBody>
      </p:sp>
    </p:spTree>
    <p:extLst>
      <p:ext uri="{BB962C8B-B14F-4D97-AF65-F5344CB8AC3E}">
        <p14:creationId xmlns:p14="http://schemas.microsoft.com/office/powerpoint/2010/main" val="151921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The large dark grey box shows what SEC/CDF has directed CAF to establish as the Defence AA</a:t>
            </a:r>
          </a:p>
          <a:p>
            <a:r>
              <a:rPr lang="en-AU" sz="1200" kern="1200" dirty="0" smtClean="0">
                <a:solidFill>
                  <a:schemeClr val="tx1"/>
                </a:solidFill>
                <a:effectLst/>
                <a:latin typeface="Calibri" pitchFamily="34" charset="0"/>
                <a:ea typeface="+mn-ea"/>
                <a:cs typeface="+mn-cs"/>
              </a:rPr>
              <a:t>Complete with two independent bodies that report direct to the Defence AA (ACPA provides secretarial and administrative support)</a:t>
            </a:r>
          </a:p>
          <a:p>
            <a:r>
              <a:rPr lang="en-AU" sz="1200" kern="1200" dirty="0" smtClean="0">
                <a:solidFill>
                  <a:schemeClr val="tx1"/>
                </a:solidFill>
                <a:effectLst/>
                <a:latin typeface="Calibri" pitchFamily="34" charset="0"/>
                <a:ea typeface="+mn-ea"/>
                <a:cs typeface="+mn-cs"/>
              </a:rPr>
              <a:t>The large light grey box represents those conduct Defence aviation activities</a:t>
            </a:r>
          </a:p>
          <a:p>
            <a:r>
              <a:rPr lang="en-AU" sz="1200" kern="1200" dirty="0" smtClean="0">
                <a:solidFill>
                  <a:schemeClr val="tx1"/>
                </a:solidFill>
                <a:effectLst/>
                <a:latin typeface="Calibri" pitchFamily="34" charset="0"/>
                <a:ea typeface="+mn-ea"/>
                <a:cs typeface="+mn-cs"/>
              </a:rPr>
              <a:t>Includes Army, Navy, Air Force, APS and contractors</a:t>
            </a:r>
          </a:p>
          <a:p>
            <a:r>
              <a:rPr lang="en-AU" sz="1200" kern="1200" dirty="0" smtClean="0">
                <a:solidFill>
                  <a:schemeClr val="tx1"/>
                </a:solidFill>
                <a:effectLst/>
                <a:latin typeface="Calibri" pitchFamily="34" charset="0"/>
                <a:ea typeface="+mn-ea"/>
                <a:cs typeface="+mn-cs"/>
              </a:rPr>
              <a:t>Oversight and enforcement with safety investigations is conducting in and by both areas</a:t>
            </a:r>
          </a:p>
          <a:p>
            <a:r>
              <a:rPr lang="en-AU" sz="1200" kern="1200" dirty="0" smtClean="0">
                <a:solidFill>
                  <a:schemeClr val="tx1"/>
                </a:solidFill>
                <a:effectLst/>
                <a:latin typeface="Calibri" pitchFamily="34" charset="0"/>
                <a:ea typeface="+mn-ea"/>
                <a:cs typeface="+mn-cs"/>
              </a:rPr>
              <a:t>The group in the first box under higher command is the focus of this presentation</a:t>
            </a:r>
          </a:p>
          <a:p>
            <a:r>
              <a:rPr lang="en-AU" sz="1200" kern="1200" dirty="0" smtClean="0">
                <a:solidFill>
                  <a:schemeClr val="tx1"/>
                </a:solidFill>
                <a:effectLst/>
                <a:latin typeface="Calibri" pitchFamily="34" charset="0"/>
                <a:ea typeface="+mn-ea"/>
                <a:cs typeface="+mn-cs"/>
              </a:rPr>
              <a:t>The regulations do not usurp command authority. Command can restrict a subordinate within DASR; however, if they want to authorise operations outside of DASR then they need to start talking with DASA, within the allowed exception being issuing a command clearance that is allowed within DASR.</a:t>
            </a:r>
          </a:p>
          <a:p>
            <a:r>
              <a:rPr lang="en-AU" sz="1200" kern="1200" dirty="0" smtClean="0">
                <a:solidFill>
                  <a:schemeClr val="tx1"/>
                </a:solidFill>
                <a:effectLst/>
                <a:latin typeface="Calibri" pitchFamily="34" charset="0"/>
                <a:ea typeface="+mn-ea"/>
                <a:cs typeface="+mn-cs"/>
              </a:rPr>
              <a:t>Sea King BOI raised the difference between ensure and assure responsibilities, as did Haddon-Cave and finally WHS Act 2011 – a common theme </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4</a:t>
            </a:fld>
            <a:endParaRPr lang="en-AU" altLang="en-US" dirty="0"/>
          </a:p>
        </p:txBody>
      </p:sp>
    </p:spTree>
    <p:extLst>
      <p:ext uri="{BB962C8B-B14F-4D97-AF65-F5344CB8AC3E}">
        <p14:creationId xmlns:p14="http://schemas.microsoft.com/office/powerpoint/2010/main" val="70891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Calibri" pitchFamily="34" charset="0"/>
                <a:ea typeface="+mn-ea"/>
                <a:cs typeface="+mn-cs"/>
              </a:rPr>
              <a:t>Out of SEC/CDF Directive, what we are aiming to achieve, the how (WHS compliant) and scope.</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5</a:t>
            </a:fld>
            <a:endParaRPr lang="en-AU" altLang="en-US" dirty="0"/>
          </a:p>
        </p:txBody>
      </p:sp>
    </p:spTree>
    <p:extLst>
      <p:ext uri="{BB962C8B-B14F-4D97-AF65-F5344CB8AC3E}">
        <p14:creationId xmlns:p14="http://schemas.microsoft.com/office/powerpoint/2010/main" val="298068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What the DASR look like on the web site in app called Author IT.</a:t>
            </a:r>
          </a:p>
          <a:p>
            <a:r>
              <a:rPr lang="en-AU" sz="1200" kern="1200" dirty="0" smtClean="0">
                <a:solidFill>
                  <a:schemeClr val="tx1"/>
                </a:solidFill>
                <a:effectLst/>
                <a:latin typeface="Calibri" pitchFamily="34" charset="0"/>
                <a:ea typeface="+mn-ea"/>
                <a:cs typeface="+mn-cs"/>
              </a:rPr>
              <a:t>BR tells DASA what should be regulated – adapted from EASA BR.</a:t>
            </a:r>
          </a:p>
          <a:p>
            <a:r>
              <a:rPr lang="en-AU" sz="1200" b="1" kern="1200" dirty="0" smtClean="0">
                <a:solidFill>
                  <a:schemeClr val="tx1"/>
                </a:solidFill>
                <a:effectLst/>
                <a:latin typeface="Calibri" pitchFamily="34" charset="0"/>
                <a:ea typeface="+mn-ea"/>
                <a:cs typeface="+mn-cs"/>
              </a:rPr>
              <a:t>Build</a:t>
            </a:r>
            <a:endParaRPr lang="en-AU" sz="1200" kern="1200" dirty="0" smtClean="0">
              <a:solidFill>
                <a:schemeClr val="tx1"/>
              </a:solidFill>
              <a:effectLst/>
              <a:latin typeface="Calibri" pitchFamily="34" charset="0"/>
              <a:ea typeface="+mn-ea"/>
              <a:cs typeface="+mn-cs"/>
            </a:endParaRPr>
          </a:p>
          <a:p>
            <a:r>
              <a:rPr lang="en-AU" sz="1200" kern="1200" dirty="0" smtClean="0">
                <a:solidFill>
                  <a:schemeClr val="tx1"/>
                </a:solidFill>
                <a:effectLst/>
                <a:latin typeface="Calibri" pitchFamily="34" charset="0"/>
                <a:ea typeface="+mn-ea"/>
                <a:cs typeface="+mn-cs"/>
              </a:rPr>
              <a:t>First two columns are Initial and Continuing Airworthiness based on European regulations. The next three are about Air Ops based on pre DASR regulations. The first five are all about aircraft – not relevant to today’s brief.</a:t>
            </a:r>
          </a:p>
          <a:p>
            <a:r>
              <a:rPr lang="en-AU" sz="1200" kern="1200" dirty="0" smtClean="0">
                <a:solidFill>
                  <a:schemeClr val="tx1"/>
                </a:solidFill>
                <a:effectLst/>
                <a:latin typeface="Calibri" pitchFamily="34" charset="0"/>
                <a:ea typeface="+mn-ea"/>
                <a:cs typeface="+mn-cs"/>
              </a:rPr>
              <a:t>The next two are what were previously known as Aviation Support System. The first is Air Navigation Service Providers and the second, the subject of today’s brief, is Aerodromes. </a:t>
            </a:r>
          </a:p>
          <a:p>
            <a:r>
              <a:rPr lang="en-AU" sz="1200" kern="1200" dirty="0" smtClean="0">
                <a:solidFill>
                  <a:schemeClr val="tx1"/>
                </a:solidFill>
                <a:effectLst/>
                <a:latin typeface="Calibri" pitchFamily="34" charset="0"/>
                <a:ea typeface="+mn-ea"/>
                <a:cs typeface="+mn-cs"/>
              </a:rPr>
              <a:t>The last column is Safety Management System. There were two options considered when developing DASR in 2016. One was to embed safety regulation requirements throughout the regulations; however, as you can the SMS requirements are separate and reflect back through the regulation suite. I understand and additional doughnut is being developed to go in the SMS column for fatigue management.</a:t>
            </a:r>
          </a:p>
          <a:p>
            <a:r>
              <a:rPr lang="en-AU" sz="1200" b="1" kern="1200" dirty="0" smtClean="0">
                <a:solidFill>
                  <a:schemeClr val="tx1"/>
                </a:solidFill>
                <a:effectLst/>
                <a:latin typeface="Calibri" pitchFamily="34" charset="0"/>
                <a:ea typeface="+mn-ea"/>
                <a:cs typeface="+mn-cs"/>
              </a:rPr>
              <a:t>Build</a:t>
            </a:r>
            <a:endParaRPr lang="en-AU" sz="1200" kern="1200" dirty="0" smtClean="0">
              <a:solidFill>
                <a:schemeClr val="tx1"/>
              </a:solidFill>
              <a:effectLst/>
              <a:latin typeface="Calibri" pitchFamily="34" charset="0"/>
              <a:ea typeface="+mn-ea"/>
              <a:cs typeface="+mn-cs"/>
            </a:endParaRPr>
          </a:p>
          <a:p>
            <a:r>
              <a:rPr lang="en-AU" sz="1200" kern="1200" dirty="0" smtClean="0">
                <a:solidFill>
                  <a:schemeClr val="tx1"/>
                </a:solidFill>
                <a:effectLst/>
                <a:latin typeface="Calibri" pitchFamily="34" charset="0"/>
                <a:ea typeface="+mn-ea"/>
                <a:cs typeface="+mn-cs"/>
              </a:rPr>
              <a:t>The two regulations relevant to this brief are DASR 139 (Aerodromes) and DASR SMS.</a:t>
            </a:r>
          </a:p>
          <a:p>
            <a:r>
              <a:rPr lang="en-AU" sz="1200" kern="1200" dirty="0" smtClean="0">
                <a:solidFill>
                  <a:schemeClr val="tx1"/>
                </a:solidFill>
                <a:effectLst/>
                <a:latin typeface="Calibri" pitchFamily="34" charset="0"/>
                <a:ea typeface="+mn-ea"/>
                <a:cs typeface="+mn-cs"/>
              </a:rPr>
              <a:t>The other regulation that is probably of interest to some is UAS as they become more prolific. Limitations around an aerodrome are in there</a:t>
            </a:r>
          </a:p>
          <a:p>
            <a:endParaRPr lang="en-AU"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B94C8-4A88-4057-A0C4-286AA61BAB4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7533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Think back to WHS slide. DASR regulate hazards, not ADMIN or LOG.</a:t>
            </a:r>
          </a:p>
          <a:p>
            <a:r>
              <a:rPr lang="en-AU" sz="1200" kern="1200" dirty="0" smtClean="0">
                <a:solidFill>
                  <a:schemeClr val="tx1"/>
                </a:solidFill>
                <a:effectLst/>
                <a:latin typeface="Calibri" pitchFamily="34" charset="0"/>
                <a:ea typeface="+mn-ea"/>
                <a:cs typeface="+mn-cs"/>
              </a:rPr>
              <a:t>If the WHS act covers it, then DASR will not.</a:t>
            </a:r>
          </a:p>
          <a:p>
            <a:r>
              <a:rPr lang="en-AU" sz="1200" kern="1200" dirty="0" smtClean="0">
                <a:solidFill>
                  <a:schemeClr val="tx1"/>
                </a:solidFill>
                <a:effectLst/>
                <a:latin typeface="Calibri" pitchFamily="34" charset="0"/>
                <a:ea typeface="+mn-ea"/>
                <a:cs typeface="+mn-cs"/>
              </a:rPr>
              <a:t>In the pre DASR regulations we started the move towards outcome based regulations in late 2012 and move continues. Not all regulations will come be outcome based but where that will work that is the way they are or will be. </a:t>
            </a:r>
          </a:p>
          <a:p>
            <a:r>
              <a:rPr lang="en-AU" sz="1200" kern="1200" dirty="0" smtClean="0">
                <a:solidFill>
                  <a:schemeClr val="tx1"/>
                </a:solidFill>
                <a:effectLst/>
                <a:latin typeface="Calibri" pitchFamily="34" charset="0"/>
                <a:ea typeface="+mn-ea"/>
                <a:cs typeface="+mn-cs"/>
              </a:rPr>
              <a:t>An example from circa 2013 was where in one area, an area that had 132 regulatory requirements was reduced to eight.</a:t>
            </a:r>
          </a:p>
          <a:p>
            <a:r>
              <a:rPr lang="en-AU" sz="1200" kern="1200" dirty="0" smtClean="0">
                <a:solidFill>
                  <a:schemeClr val="tx1"/>
                </a:solidFill>
                <a:effectLst/>
                <a:latin typeface="Calibri" pitchFamily="34" charset="0"/>
                <a:ea typeface="+mn-ea"/>
                <a:cs typeface="+mn-cs"/>
              </a:rPr>
              <a:t>Regulations establishes ‘what’ and the community ‘how’. Always a bit more to it than that but that will be in the practitioner course and we get into the implementation. </a:t>
            </a:r>
          </a:p>
          <a:p>
            <a:r>
              <a:rPr lang="en-AU" sz="1200" kern="1200" dirty="0" smtClean="0">
                <a:solidFill>
                  <a:schemeClr val="tx1"/>
                </a:solidFill>
                <a:effectLst/>
                <a:latin typeface="Calibri" pitchFamily="34" charset="0"/>
                <a:ea typeface="+mn-ea"/>
                <a:cs typeface="+mn-cs"/>
              </a:rPr>
              <a:t>What I understand is coming is the introduction of compliance proofs discussed in chap 4 of 10 Better Ways to Aviation Safety Regulation. Work in progress.</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7</a:t>
            </a:fld>
            <a:endParaRPr lang="en-AU" altLang="en-US" dirty="0"/>
          </a:p>
        </p:txBody>
      </p:sp>
    </p:spTree>
    <p:extLst>
      <p:ext uri="{BB962C8B-B14F-4D97-AF65-F5344CB8AC3E}">
        <p14:creationId xmlns:p14="http://schemas.microsoft.com/office/powerpoint/2010/main" val="284991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mn-ea"/>
                <a:cs typeface="+mn-cs"/>
              </a:rPr>
              <a:t>Ref DASR 139.10</a:t>
            </a:r>
          </a:p>
          <a:p>
            <a:r>
              <a:rPr lang="en-AU" sz="1200" kern="1200" dirty="0" smtClean="0">
                <a:solidFill>
                  <a:schemeClr val="tx1"/>
                </a:solidFill>
                <a:effectLst/>
                <a:latin typeface="Calibri" pitchFamily="34" charset="0"/>
                <a:ea typeface="+mn-ea"/>
                <a:cs typeface="+mn-cs"/>
              </a:rPr>
              <a:t>All Defence Aerodromes to be recorded on the Defence Aerodrome Database maintained by DASA (ACPA).</a:t>
            </a:r>
          </a:p>
          <a:p>
            <a:r>
              <a:rPr lang="en-AU" sz="1200" kern="1200" dirty="0" smtClean="0">
                <a:solidFill>
                  <a:schemeClr val="tx1"/>
                </a:solidFill>
                <a:effectLst/>
                <a:latin typeface="Calibri" pitchFamily="34" charset="0"/>
                <a:ea typeface="+mn-ea"/>
                <a:cs typeface="+mn-cs"/>
              </a:rPr>
              <a:t>Two options for classification of a Defence aerodrome: certified or non-certified. There is criteria to assist the decision.</a:t>
            </a:r>
          </a:p>
          <a:p>
            <a:r>
              <a:rPr lang="en-AU" sz="1200" kern="1200" dirty="0" smtClean="0">
                <a:solidFill>
                  <a:schemeClr val="tx1"/>
                </a:solidFill>
                <a:effectLst/>
                <a:latin typeface="Calibri" pitchFamily="34" charset="0"/>
                <a:ea typeface="+mn-ea"/>
                <a:cs typeface="+mn-cs"/>
              </a:rPr>
              <a:t>All aerodromes to be certified are in scope for DASR 139 and while DASR 139 manage requirements may be good practice at non-certified aerodromes, DASA does not look at them.</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8</a:t>
            </a:fld>
            <a:endParaRPr lang="en-AU" altLang="en-US" dirty="0"/>
          </a:p>
        </p:txBody>
      </p:sp>
    </p:spTree>
    <p:extLst>
      <p:ext uri="{BB962C8B-B14F-4D97-AF65-F5344CB8AC3E}">
        <p14:creationId xmlns:p14="http://schemas.microsoft.com/office/powerpoint/2010/main" val="22743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Calibri" pitchFamily="34" charset="0"/>
                <a:ea typeface="+mn-ea"/>
                <a:cs typeface="+mn-cs"/>
              </a:rPr>
              <a:t>Look at the macro level of the system</a:t>
            </a:r>
          </a:p>
          <a:p>
            <a:endParaRPr lang="en-AU" dirty="0"/>
          </a:p>
        </p:txBody>
      </p:sp>
      <p:sp>
        <p:nvSpPr>
          <p:cNvPr id="4" name="Slide Number Placeholder 3"/>
          <p:cNvSpPr>
            <a:spLocks noGrp="1"/>
          </p:cNvSpPr>
          <p:nvPr>
            <p:ph type="sldNum" sz="quarter" idx="10"/>
          </p:nvPr>
        </p:nvSpPr>
        <p:spPr/>
        <p:txBody>
          <a:bodyPr/>
          <a:lstStyle/>
          <a:p>
            <a:pPr>
              <a:defRPr/>
            </a:pPr>
            <a:fld id="{A8A769E1-0A6F-495E-BD5E-B57358EA04DD}" type="slidenum">
              <a:rPr lang="en-AU" altLang="en-US" smtClean="0"/>
              <a:pPr>
                <a:defRPr/>
              </a:pPr>
              <a:t>9</a:t>
            </a:fld>
            <a:endParaRPr lang="en-AU" altLang="en-US" dirty="0"/>
          </a:p>
        </p:txBody>
      </p:sp>
    </p:spTree>
    <p:extLst>
      <p:ext uri="{BB962C8B-B14F-4D97-AF65-F5344CB8AC3E}">
        <p14:creationId xmlns:p14="http://schemas.microsoft.com/office/powerpoint/2010/main" val="1942693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0" y="7938"/>
            <a:ext cx="9144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sp>
        <p:nvSpPr>
          <p:cNvPr id="5" name="Text Box 8"/>
          <p:cNvSpPr txBox="1">
            <a:spLocks noChangeArrowheads="1"/>
          </p:cNvSpPr>
          <p:nvPr userDrawn="1"/>
        </p:nvSpPr>
        <p:spPr bwMode="auto">
          <a:xfrm>
            <a:off x="0" y="6561138"/>
            <a:ext cx="9144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sp>
        <p:nvSpPr>
          <p:cNvPr id="51202" name="Title Placeholder 1"/>
          <p:cNvSpPr>
            <a:spLocks noGrp="1"/>
          </p:cNvSpPr>
          <p:nvPr>
            <p:ph type="ctrTitle"/>
          </p:nvPr>
        </p:nvSpPr>
        <p:spPr>
          <a:xfrm>
            <a:off x="250825" y="1341438"/>
            <a:ext cx="8569325" cy="574675"/>
          </a:xfrm>
          <a:prstGeom prst="rect">
            <a:avLst/>
          </a:prstGeom>
        </p:spPr>
        <p:txBody>
          <a:bodyPr/>
          <a:lstStyle>
            <a:lvl1pPr>
              <a:defRPr sz="3200" smtClean="0">
                <a:solidFill>
                  <a:srgbClr val="BD2E2B"/>
                </a:solidFill>
                <a:effectLst>
                  <a:outerShdw blurRad="38100" dist="38100" dir="2700000" algn="tl">
                    <a:srgbClr val="C0C0C0"/>
                  </a:outerShdw>
                </a:effectLst>
              </a:defRPr>
            </a:lvl1pPr>
          </a:lstStyle>
          <a:p>
            <a:pPr lvl="0"/>
            <a:r>
              <a:rPr lang="en-AU" altLang="en-US" noProof="0" dirty="0" smtClean="0"/>
              <a:t>Click to edit Master title style</a:t>
            </a:r>
          </a:p>
        </p:txBody>
      </p:sp>
      <p:sp>
        <p:nvSpPr>
          <p:cNvPr id="51203" name="Text Placeholder 2"/>
          <p:cNvSpPr>
            <a:spLocks noGrp="1"/>
          </p:cNvSpPr>
          <p:nvPr>
            <p:ph type="subTitle" idx="1"/>
          </p:nvPr>
        </p:nvSpPr>
        <p:spPr>
          <a:xfrm>
            <a:off x="250825" y="1989138"/>
            <a:ext cx="8569325" cy="1079500"/>
          </a:xfrm>
        </p:spPr>
        <p:txBody>
          <a:bodyPr/>
          <a:lstStyle>
            <a:lvl1pPr marL="0" indent="0">
              <a:buFont typeface="Arial" charset="0"/>
              <a:buNone/>
              <a:defRPr smtClean="0"/>
            </a:lvl1pPr>
          </a:lstStyle>
          <a:p>
            <a:pPr lvl="0"/>
            <a:r>
              <a:rPr lang="en-AU" altLang="en-US" noProof="0" smtClean="0"/>
              <a:t>Click to edit Master subtitle style</a:t>
            </a:r>
          </a:p>
        </p:txBody>
      </p:sp>
      <p:sp>
        <p:nvSpPr>
          <p:cNvPr id="6" name="Date Placeholder 3"/>
          <p:cNvSpPr>
            <a:spLocks noGrp="1"/>
          </p:cNvSpPr>
          <p:nvPr>
            <p:ph type="dt" sz="half" idx="10"/>
          </p:nvPr>
        </p:nvSpPr>
        <p:spPr>
          <a:xfrm>
            <a:off x="457200" y="6245225"/>
            <a:ext cx="2133600" cy="476250"/>
          </a:xfrm>
        </p:spPr>
        <p:txBody>
          <a:bodyPr/>
          <a:lstStyle>
            <a:lvl1pPr algn="l" fontAlgn="auto">
              <a:spcBef>
                <a:spcPts val="0"/>
              </a:spcBef>
              <a:spcAft>
                <a:spcPts val="0"/>
              </a:spcAft>
              <a:defRPr sz="1200">
                <a:solidFill>
                  <a:schemeClr val="tx1">
                    <a:tint val="75000"/>
                  </a:schemeClr>
                </a:solidFill>
                <a:latin typeface="+mn-lt"/>
                <a:cs typeface="+mn-cs"/>
              </a:defRPr>
            </a:lvl1pPr>
          </a:lstStyle>
          <a:p>
            <a:pPr>
              <a:defRPr/>
            </a:pPr>
            <a:fld id="{31E8E62E-A1F5-4961-B3D1-562434260445}" type="datetime1">
              <a:rPr lang="en-AU"/>
              <a:pPr>
                <a:defRPr/>
              </a:pPr>
              <a:t>11/08/2020</a:t>
            </a:fld>
            <a:endParaRPr lang="en-AU" dirty="0"/>
          </a:p>
        </p:txBody>
      </p:sp>
    </p:spTree>
    <p:extLst>
      <p:ext uri="{BB962C8B-B14F-4D97-AF65-F5344CB8AC3E}">
        <p14:creationId xmlns:p14="http://schemas.microsoft.com/office/powerpoint/2010/main" val="121097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2576B3E-64CB-46EC-8ED7-F983DCA18345}" type="datetime1">
              <a:rPr lang="en-AU"/>
              <a:pPr>
                <a:defRPr/>
              </a:pPr>
              <a:t>11/08/2020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ltLang="en-US" dirty="0"/>
          </a:p>
        </p:txBody>
      </p:sp>
      <p:sp>
        <p:nvSpPr>
          <p:cNvPr id="6" name="Slide Number Placeholder 3"/>
          <p:cNvSpPr>
            <a:spLocks noGrp="1"/>
          </p:cNvSpPr>
          <p:nvPr>
            <p:ph type="sldNum" sz="quarter" idx="12"/>
          </p:nvPr>
        </p:nvSpPr>
        <p:spPr bwMode="auto">
          <a:xfrm>
            <a:off x="8431213" y="6516688"/>
            <a:ext cx="406400" cy="4016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smtClean="0"/>
            </a:lvl1pPr>
          </a:lstStyle>
          <a:p>
            <a:pPr>
              <a:defRPr/>
            </a:pPr>
            <a:fld id="{A747F6D7-7856-4EF0-912E-C50C90BB6107}" type="slidenum">
              <a:rPr lang="en-AU" altLang="en-US"/>
              <a:pPr>
                <a:defRPr/>
              </a:pPr>
              <a:t>‹#›</a:t>
            </a:fld>
            <a:endParaRPr lang="en-AU" altLang="en-US" dirty="0"/>
          </a:p>
        </p:txBody>
      </p:sp>
    </p:spTree>
    <p:extLst>
      <p:ext uri="{BB962C8B-B14F-4D97-AF65-F5344CB8AC3E}">
        <p14:creationId xmlns:p14="http://schemas.microsoft.com/office/powerpoint/2010/main" val="179975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2FB62F-8FB4-43EA-96D0-66ED40A26BD7}" type="datetime1">
              <a:rPr lang="en-AU"/>
              <a:pPr>
                <a:defRPr/>
              </a:pPr>
              <a:t>11/08/2020</a:t>
            </a:fld>
            <a:endParaRPr lang="en-AU" dirty="0"/>
          </a:p>
        </p:txBody>
      </p:sp>
      <p:sp>
        <p:nvSpPr>
          <p:cNvPr id="3" name="Footer Placeholder 4"/>
          <p:cNvSpPr>
            <a:spLocks noGrp="1"/>
          </p:cNvSpPr>
          <p:nvPr>
            <p:ph type="ftr" sz="quarter" idx="11"/>
          </p:nvPr>
        </p:nvSpPr>
        <p:spPr/>
        <p:txBody>
          <a:bodyPr/>
          <a:lstStyle>
            <a:lvl1pPr>
              <a:defRPr/>
            </a:lvl1pPr>
          </a:lstStyle>
          <a:p>
            <a:pPr>
              <a:defRPr/>
            </a:pPr>
            <a:endParaRPr lang="en-AU" altLang="en-US" dirty="0"/>
          </a:p>
        </p:txBody>
      </p:sp>
      <p:sp>
        <p:nvSpPr>
          <p:cNvPr id="4" name="Slide Number Placeholder 5"/>
          <p:cNvSpPr>
            <a:spLocks noGrp="1"/>
          </p:cNvSpPr>
          <p:nvPr>
            <p:ph type="sldNum" sz="quarter" idx="12"/>
          </p:nvPr>
        </p:nvSpPr>
        <p:spPr/>
        <p:txBody>
          <a:bodyPr/>
          <a:lstStyle>
            <a:lvl1pPr>
              <a:defRPr/>
            </a:lvl1pPr>
          </a:lstStyle>
          <a:p>
            <a:pPr>
              <a:defRPr/>
            </a:pPr>
            <a:fld id="{920D2158-B14B-4EC5-BAE3-2C4FD753082F}" type="slidenum">
              <a:rPr lang="en-AU" altLang="en-US"/>
              <a:pPr>
                <a:defRPr/>
              </a:pPr>
              <a:t>‹#›</a:t>
            </a:fld>
            <a:endParaRPr lang="en-AU" altLang="en-US" dirty="0"/>
          </a:p>
        </p:txBody>
      </p:sp>
    </p:spTree>
    <p:extLst>
      <p:ext uri="{BB962C8B-B14F-4D97-AF65-F5344CB8AC3E}">
        <p14:creationId xmlns:p14="http://schemas.microsoft.com/office/powerpoint/2010/main" val="255848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p:txBody>
          <a:bodyPr/>
          <a:lstStyle>
            <a:lvl1pPr>
              <a:defRPr smtClean="0"/>
            </a:lvl1pPr>
          </a:lstStyle>
          <a:p>
            <a:pPr>
              <a:defRPr/>
            </a:pPr>
            <a:fld id="{B35CCCE6-15B2-417A-9588-DF7045A08B28}" type="slidenum">
              <a:rPr lang="en-AU" altLang="en-US"/>
              <a:pPr>
                <a:defRPr/>
              </a:pPr>
              <a:t>‹#›</a:t>
            </a:fld>
            <a:endParaRPr lang="en-AU" altLang="en-US" dirty="0"/>
          </a:p>
        </p:txBody>
      </p:sp>
    </p:spTree>
    <p:extLst>
      <p:ext uri="{BB962C8B-B14F-4D97-AF65-F5344CB8AC3E}">
        <p14:creationId xmlns:p14="http://schemas.microsoft.com/office/powerpoint/2010/main" val="90509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
          <p:cNvSpPr/>
          <p:nvPr userDrawn="1"/>
        </p:nvSpPr>
        <p:spPr>
          <a:xfrm>
            <a:off x="107506" y="5661252"/>
            <a:ext cx="9000985" cy="86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dirty="0"/>
          </a:p>
        </p:txBody>
      </p:sp>
    </p:spTree>
    <p:extLst>
      <p:ext uri="{BB962C8B-B14F-4D97-AF65-F5344CB8AC3E}">
        <p14:creationId xmlns:p14="http://schemas.microsoft.com/office/powerpoint/2010/main" val="228500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0694FC-509E-4C33-BCD5-C9C0EB2D6470}" type="datetimeFigureOut">
              <a:rPr lang="en-AU" smtClean="0"/>
              <a:t>11/08/2020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07ABB8E-78BC-4F0C-A11E-3996DF4B271B}" type="slidenum">
              <a:rPr lang="en-AU" smtClean="0"/>
              <a:t>‹#›</a:t>
            </a:fld>
            <a:endParaRPr lang="en-AU" dirty="0"/>
          </a:p>
        </p:txBody>
      </p:sp>
    </p:spTree>
    <p:extLst>
      <p:ext uri="{BB962C8B-B14F-4D97-AF65-F5344CB8AC3E}">
        <p14:creationId xmlns:p14="http://schemas.microsoft.com/office/powerpoint/2010/main" val="320079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A4225EFA-7D24-4A24-A0E5-7660F46AC0D6}" type="slidenum">
              <a:rPr lang="en-AU" altLang="en-US"/>
              <a:pPr>
                <a:defRPr/>
              </a:pPr>
              <a:t>‹#›</a:t>
            </a:fld>
            <a:endParaRPr lang="en-AU" altLang="en-US" dirty="0"/>
          </a:p>
        </p:txBody>
      </p:sp>
    </p:spTree>
    <p:extLst>
      <p:ext uri="{BB962C8B-B14F-4D97-AF65-F5344CB8AC3E}">
        <p14:creationId xmlns:p14="http://schemas.microsoft.com/office/powerpoint/2010/main" val="214477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05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50825" y="1412875"/>
            <a:ext cx="85693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A8E5222-49FF-44BB-BEEC-E2A65CBB4687}" type="datetime1">
              <a:rPr lang="en-AU"/>
              <a:pPr>
                <a:defRPr/>
              </a:pPr>
              <a:t>11/08/2020</a:t>
            </a:fld>
            <a:endParaRPr lang="en-AU" dirty="0"/>
          </a:p>
        </p:txBody>
      </p:sp>
      <p:sp>
        <p:nvSpPr>
          <p:cNvPr id="5" name="Footer Placeholder 4"/>
          <p:cNvSpPr>
            <a:spLocks noGrp="1"/>
          </p:cNvSpPr>
          <p:nvPr>
            <p:ph type="ftr" sz="quarter" idx="3"/>
          </p:nvPr>
        </p:nvSpPr>
        <p:spPr>
          <a:xfrm>
            <a:off x="3203575" y="6370638"/>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AU" altLang="en-US" dirty="0"/>
          </a:p>
        </p:txBody>
      </p:sp>
      <p:sp>
        <p:nvSpPr>
          <p:cNvPr id="6" name="Slide Number Placeholder 5"/>
          <p:cNvSpPr>
            <a:spLocks noGrp="1"/>
          </p:cNvSpPr>
          <p:nvPr>
            <p:ph type="sldNum" sz="quarter" idx="4"/>
          </p:nvPr>
        </p:nvSpPr>
        <p:spPr>
          <a:xfrm>
            <a:off x="6732588"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777777"/>
                </a:solidFill>
                <a:latin typeface="Arial" panose="020B0604020202020204" pitchFamily="34" charset="0"/>
              </a:defRPr>
            </a:lvl1pPr>
          </a:lstStyle>
          <a:p>
            <a:pPr>
              <a:defRPr/>
            </a:pPr>
            <a:fld id="{793952EE-F06D-4D21-8CC6-9908D36AA80D}" type="slidenum">
              <a:rPr lang="en-AU" altLang="en-US"/>
              <a:pPr>
                <a:defRPr/>
              </a:pPr>
              <a:t>‹#›</a:t>
            </a:fld>
            <a:endParaRPr lang="en-AU" altLang="en-US" dirty="0"/>
          </a:p>
        </p:txBody>
      </p:sp>
      <p:sp>
        <p:nvSpPr>
          <p:cNvPr id="1031" name="Text Box 7"/>
          <p:cNvSpPr txBox="1">
            <a:spLocks noChangeArrowheads="1"/>
          </p:cNvSpPr>
          <p:nvPr userDrawn="1"/>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sp>
        <p:nvSpPr>
          <p:cNvPr id="1032" name="Text Box 8"/>
          <p:cNvSpPr txBox="1">
            <a:spLocks noChangeArrowheads="1"/>
          </p:cNvSpPr>
          <p:nvPr userDrawn="1"/>
        </p:nvSpPr>
        <p:spPr bwMode="auto">
          <a:xfrm>
            <a:off x="3779838" y="6553200"/>
            <a:ext cx="151288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spTree>
  </p:cSld>
  <p:clrMap bg1="lt1" tx1="dk1" bg2="lt2" tx2="dk2" accent1="accent1" accent2="accent2" accent3="accent3" accent4="accent4" accent5="accent5" accent6="accent6" hlink="hlink" folHlink="folHlink"/>
  <p:sldLayoutIdLst>
    <p:sldLayoutId id="2147484558" r:id="rId1"/>
    <p:sldLayoutId id="2147484559" r:id="rId2"/>
    <p:sldLayoutId id="2147484555" r:id="rId3"/>
    <p:sldLayoutId id="2147484560" r:id="rId4"/>
    <p:sldLayoutId id="2147484561" r:id="rId5"/>
    <p:sldLayoutId id="2147484562" r:id="rId6"/>
  </p:sldLayoutIdLst>
  <p:hf hdr="0" ftr="0" dt="0"/>
  <p:txStyles>
    <p:title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20000"/>
        </a:spcBef>
        <a:spcAft>
          <a:spcPct val="0"/>
        </a:spcAft>
        <a:buClr>
          <a:srgbClr val="D94821"/>
        </a:buClr>
        <a:buChar char="•"/>
        <a:defRPr sz="20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20000"/>
        </a:spcBef>
        <a:spcAft>
          <a:spcPct val="0"/>
        </a:spcAft>
        <a:buClr>
          <a:srgbClr val="D94821"/>
        </a:buClr>
        <a:buFont typeface="Wingdings" panose="05000000000000000000" pitchFamily="2" charset="2"/>
        <a:buChar char="Ø"/>
        <a:defRPr sz="2000" kern="1200">
          <a:solidFill>
            <a:schemeClr val="tx1"/>
          </a:solidFill>
          <a:latin typeface="Arial" charset="0"/>
          <a:ea typeface="ＭＳ Ｐゴシック" pitchFamily="34" charset="-128"/>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051" name="Rectangle 3"/>
          <p:cNvSpPr>
            <a:spLocks noGrp="1" noChangeArrowheads="1"/>
          </p:cNvSpPr>
          <p:nvPr>
            <p:ph type="body" idx="1"/>
          </p:nvPr>
        </p:nvSpPr>
        <p:spPr bwMode="auto">
          <a:xfrm>
            <a:off x="457200" y="981075"/>
            <a:ext cx="82296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72710" name="Rectangle 6"/>
          <p:cNvSpPr>
            <a:spLocks noGrp="1" noChangeArrowheads="1"/>
          </p:cNvSpPr>
          <p:nvPr>
            <p:ph type="sldNum" sz="quarter" idx="4"/>
          </p:nvPr>
        </p:nvSpPr>
        <p:spPr bwMode="auto">
          <a:xfrm>
            <a:off x="8334375" y="6553200"/>
            <a:ext cx="593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777777"/>
                </a:solidFill>
                <a:latin typeface="Arial" panose="020B0604020202020204" pitchFamily="34" charset="0"/>
              </a:defRPr>
            </a:lvl1pPr>
          </a:lstStyle>
          <a:p>
            <a:pPr>
              <a:defRPr/>
            </a:pPr>
            <a:fld id="{6178FFD0-0E53-4F1F-A2DB-1BD6DF55EF5B}" type="slidenum">
              <a:rPr lang="en-AU" altLang="en-US"/>
              <a:pPr>
                <a:defRPr/>
              </a:pPr>
              <a:t>‹#›</a:t>
            </a:fld>
            <a:endParaRPr lang="en-AU" altLang="en-US" dirty="0"/>
          </a:p>
        </p:txBody>
      </p:sp>
      <p:sp>
        <p:nvSpPr>
          <p:cNvPr id="10" name="Text Box 8"/>
          <p:cNvSpPr txBox="1">
            <a:spLocks noChangeArrowheads="1"/>
          </p:cNvSpPr>
          <p:nvPr userDrawn="1"/>
        </p:nvSpPr>
        <p:spPr bwMode="auto">
          <a:xfrm>
            <a:off x="0" y="6561138"/>
            <a:ext cx="9144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sp>
        <p:nvSpPr>
          <p:cNvPr id="11" name="Text Box 8"/>
          <p:cNvSpPr txBox="1">
            <a:spLocks noChangeArrowheads="1"/>
          </p:cNvSpPr>
          <p:nvPr userDrawn="1"/>
        </p:nvSpPr>
        <p:spPr bwMode="auto">
          <a:xfrm>
            <a:off x="0" y="7938"/>
            <a:ext cx="9144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pic>
        <p:nvPicPr>
          <p:cNvPr id="2055"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765175"/>
            <a:ext cx="89281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6" r:id="rId1"/>
  </p:sldLayoutIdLst>
  <p:hf hdr="0" ftr="0" dt="0"/>
  <p:txStyles>
    <p:titleStyle>
      <a:lvl1pPr algn="l" rtl="0" eaLnBrk="0" fontAlgn="base" hangingPunct="0">
        <a:spcBef>
          <a:spcPct val="0"/>
        </a:spcBef>
        <a:spcAft>
          <a:spcPct val="0"/>
        </a:spcAft>
        <a:defRPr sz="2400">
          <a:solidFill>
            <a:srgbClr val="BD2E2B"/>
          </a:solidFill>
          <a:latin typeface="+mj-lt"/>
          <a:ea typeface="ＭＳ Ｐゴシック" pitchFamily="34" charset="-128"/>
          <a:cs typeface="+mj-cs"/>
        </a:defRPr>
      </a:lvl1pPr>
      <a:lvl2pPr algn="l" rtl="0" eaLnBrk="0" fontAlgn="base" hangingPunct="0">
        <a:spcBef>
          <a:spcPct val="0"/>
        </a:spcBef>
        <a:spcAft>
          <a:spcPct val="0"/>
        </a:spcAft>
        <a:defRPr sz="2400">
          <a:solidFill>
            <a:srgbClr val="BD2E2B"/>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rgbClr val="BD2E2B"/>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rgbClr val="BD2E2B"/>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rgbClr val="BD2E2B"/>
          </a:solidFill>
          <a:latin typeface="Georgia" pitchFamily="18" charset="0"/>
          <a:ea typeface="ＭＳ Ｐゴシック" pitchFamily="34" charset="-128"/>
          <a:cs typeface="Arial" charset="0"/>
        </a:defRPr>
      </a:lvl5pPr>
      <a:lvl6pPr marL="457200" algn="l" rtl="0" fontAlgn="base">
        <a:spcBef>
          <a:spcPct val="0"/>
        </a:spcBef>
        <a:spcAft>
          <a:spcPct val="0"/>
        </a:spcAft>
        <a:defRPr sz="2400">
          <a:solidFill>
            <a:srgbClr val="FF8C1B"/>
          </a:solidFill>
          <a:latin typeface="Georgia" pitchFamily="18" charset="0"/>
          <a:ea typeface="ＭＳ Ｐゴシック" pitchFamily="34" charset="-128"/>
          <a:cs typeface="Arial" charset="0"/>
        </a:defRPr>
      </a:lvl6pPr>
      <a:lvl7pPr marL="914400" algn="l" rtl="0" fontAlgn="base">
        <a:spcBef>
          <a:spcPct val="0"/>
        </a:spcBef>
        <a:spcAft>
          <a:spcPct val="0"/>
        </a:spcAft>
        <a:defRPr sz="2400">
          <a:solidFill>
            <a:srgbClr val="FF8C1B"/>
          </a:solidFill>
          <a:latin typeface="Georgia" pitchFamily="18" charset="0"/>
          <a:ea typeface="ＭＳ Ｐゴシック" pitchFamily="34" charset="-128"/>
          <a:cs typeface="Arial" charset="0"/>
        </a:defRPr>
      </a:lvl7pPr>
      <a:lvl8pPr marL="1371600" algn="l" rtl="0" fontAlgn="base">
        <a:spcBef>
          <a:spcPct val="0"/>
        </a:spcBef>
        <a:spcAft>
          <a:spcPct val="0"/>
        </a:spcAft>
        <a:defRPr sz="2400">
          <a:solidFill>
            <a:srgbClr val="FF8C1B"/>
          </a:solidFill>
          <a:latin typeface="Georgia" pitchFamily="18" charset="0"/>
          <a:ea typeface="ＭＳ Ｐゴシック" pitchFamily="34" charset="-128"/>
          <a:cs typeface="Arial" charset="0"/>
        </a:defRPr>
      </a:lvl8pPr>
      <a:lvl9pPr marL="1828800" algn="l" rtl="0" fontAlgn="base">
        <a:spcBef>
          <a:spcPct val="0"/>
        </a:spcBef>
        <a:spcAft>
          <a:spcPct val="0"/>
        </a:spcAft>
        <a:defRPr sz="2400">
          <a:solidFill>
            <a:srgbClr val="FF8C1B"/>
          </a:solidFill>
          <a:latin typeface="Georgia" pitchFamily="18"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D94821"/>
        </a:buClr>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94821"/>
        </a:buClr>
        <a:buFont typeface="Arial" panose="020B0604020202020204" pitchFamily="34" charset="0"/>
        <a:buChar char="–"/>
        <a:defRPr sz="2000">
          <a:solidFill>
            <a:schemeClr val="tx1"/>
          </a:solidFill>
          <a:latin typeface="+mn-lt"/>
          <a:ea typeface="ＭＳ Ｐゴシック" pitchFamily="34" charset="-128"/>
          <a:cs typeface="+mj-cs"/>
        </a:defRPr>
      </a:lvl2pPr>
      <a:lvl3pPr marL="1143000" indent="-228600" algn="l" rtl="0" eaLnBrk="0" fontAlgn="base" hangingPunct="0">
        <a:spcBef>
          <a:spcPct val="20000"/>
        </a:spcBef>
        <a:spcAft>
          <a:spcPct val="0"/>
        </a:spcAft>
        <a:buClr>
          <a:srgbClr val="D94821"/>
        </a:buClr>
        <a:buChar char="•"/>
        <a:defRPr sz="2000">
          <a:solidFill>
            <a:schemeClr val="tx1"/>
          </a:solidFill>
          <a:latin typeface="+mn-lt"/>
          <a:ea typeface="ＭＳ Ｐゴシック" pitchFamily="34" charset="-128"/>
          <a:cs typeface="+mj-cs"/>
        </a:defRPr>
      </a:lvl3pPr>
      <a:lvl4pPr marL="1600200" indent="-228600" algn="l" rtl="0" eaLnBrk="0" fontAlgn="base" hangingPunct="0">
        <a:spcBef>
          <a:spcPct val="20000"/>
        </a:spcBef>
        <a:spcAft>
          <a:spcPct val="0"/>
        </a:spcAft>
        <a:buClr>
          <a:srgbClr val="D94821"/>
        </a:buClr>
        <a:buFont typeface="Arial" panose="020B0604020202020204" pitchFamily="34" charset="0"/>
        <a:buChar char="–"/>
        <a:defRPr sz="2000">
          <a:solidFill>
            <a:schemeClr val="tx1"/>
          </a:solidFill>
          <a:latin typeface="+mn-lt"/>
          <a:ea typeface="ＭＳ Ｐゴシック" pitchFamily="34" charset="-128"/>
          <a:cs typeface="+mj-cs"/>
        </a:defRPr>
      </a:lvl4pPr>
      <a:lvl5pPr marL="2057400" indent="-228600" algn="l" rtl="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mn-lt"/>
          <a:ea typeface="ＭＳ Ｐゴシック" pitchFamily="34" charset="-128"/>
          <a:cs typeface="+mj-cs"/>
        </a:defRPr>
      </a:lvl5pPr>
      <a:lvl6pPr marL="2514600" indent="-228600" algn="l" rtl="0" fontAlgn="base">
        <a:spcBef>
          <a:spcPct val="20000"/>
        </a:spcBef>
        <a:spcAft>
          <a:spcPct val="0"/>
        </a:spcAft>
        <a:buClr>
          <a:srgbClr val="D94821"/>
        </a:buClr>
        <a:buFont typeface="Wingdings" pitchFamily="2" charset="2"/>
        <a:buChar char="Ø"/>
        <a:defRPr sz="2000">
          <a:solidFill>
            <a:schemeClr val="tx1"/>
          </a:solidFill>
          <a:latin typeface="+mn-lt"/>
          <a:ea typeface="+mj-ea"/>
          <a:cs typeface="+mj-cs"/>
        </a:defRPr>
      </a:lvl6pPr>
      <a:lvl7pPr marL="2971800" indent="-228600" algn="l" rtl="0" fontAlgn="base">
        <a:spcBef>
          <a:spcPct val="20000"/>
        </a:spcBef>
        <a:spcAft>
          <a:spcPct val="0"/>
        </a:spcAft>
        <a:buClr>
          <a:srgbClr val="D94821"/>
        </a:buClr>
        <a:buFont typeface="Wingdings" pitchFamily="2" charset="2"/>
        <a:buChar char="Ø"/>
        <a:defRPr sz="2000">
          <a:solidFill>
            <a:schemeClr val="tx1"/>
          </a:solidFill>
          <a:latin typeface="+mn-lt"/>
          <a:ea typeface="+mj-ea"/>
          <a:cs typeface="+mj-cs"/>
        </a:defRPr>
      </a:lvl7pPr>
      <a:lvl8pPr marL="3429000" indent="-228600" algn="l" rtl="0" fontAlgn="base">
        <a:spcBef>
          <a:spcPct val="20000"/>
        </a:spcBef>
        <a:spcAft>
          <a:spcPct val="0"/>
        </a:spcAft>
        <a:buClr>
          <a:srgbClr val="D94821"/>
        </a:buClr>
        <a:buFont typeface="Wingdings" pitchFamily="2" charset="2"/>
        <a:buChar char="Ø"/>
        <a:defRPr sz="2000">
          <a:solidFill>
            <a:schemeClr val="tx1"/>
          </a:solidFill>
          <a:latin typeface="+mn-lt"/>
          <a:ea typeface="+mj-ea"/>
          <a:cs typeface="+mj-cs"/>
        </a:defRPr>
      </a:lvl8pPr>
      <a:lvl9pPr marL="3886200" indent="-228600" algn="l" rtl="0" fontAlgn="base">
        <a:spcBef>
          <a:spcPct val="20000"/>
        </a:spcBef>
        <a:spcAft>
          <a:spcPct val="0"/>
        </a:spcAft>
        <a:buClr>
          <a:srgbClr val="D94821"/>
        </a:buClr>
        <a:buFont typeface="Wingdings" pitchFamily="2" charset="2"/>
        <a:buChar char="Ø"/>
        <a:defRPr sz="2000">
          <a:solidFill>
            <a:schemeClr val="tx1"/>
          </a:solidFill>
          <a:latin typeface="+mn-lt"/>
          <a:ea typeface="+mj-ea"/>
          <a:cs typeface="+mj-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9881" name="Text Box 9"/>
          <p:cNvSpPr txBox="1">
            <a:spLocks noChangeArrowheads="1"/>
          </p:cNvSpPr>
          <p:nvPr userDrawn="1"/>
        </p:nvSpPr>
        <p:spPr bwMode="auto">
          <a:xfrm>
            <a:off x="0" y="2043113"/>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AU" altLang="en-US" sz="4400" dirty="0">
                <a:solidFill>
                  <a:srgbClr val="BD2E2B"/>
                </a:solidFill>
                <a:effectLst>
                  <a:outerShdw blurRad="38100" dist="38100" dir="2700000" algn="tl">
                    <a:srgbClr val="C0C0C0"/>
                  </a:outerShdw>
                </a:effectLst>
                <a:latin typeface="Georgia" pitchFamily="18" charset="0"/>
                <a:cs typeface="Arial" charset="0"/>
              </a:rPr>
              <a:t>QUESTIONS</a:t>
            </a:r>
            <a:r>
              <a:rPr lang="en-AU" altLang="en-US" sz="3600" dirty="0">
                <a:solidFill>
                  <a:srgbClr val="EE5D0C"/>
                </a:solidFill>
                <a:effectLst>
                  <a:outerShdw blurRad="38100" dist="38100" dir="2700000" algn="tl">
                    <a:srgbClr val="C0C0C0"/>
                  </a:outerShdw>
                </a:effectLst>
                <a:latin typeface="Georgia" pitchFamily="18" charset="0"/>
                <a:cs typeface="Arial" charset="0"/>
              </a:rPr>
              <a:t> </a:t>
            </a:r>
          </a:p>
        </p:txBody>
      </p:sp>
      <p:sp>
        <p:nvSpPr>
          <p:cNvPr id="3078" name="Text Box 13"/>
          <p:cNvSpPr txBox="1">
            <a:spLocks noChangeArrowheads="1"/>
          </p:cNvSpPr>
          <p:nvPr userDrawn="1"/>
        </p:nvSpPr>
        <p:spPr bwMode="auto">
          <a:xfrm>
            <a:off x="0" y="58738"/>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sp>
        <p:nvSpPr>
          <p:cNvPr id="3079" name="Text Box 14"/>
          <p:cNvSpPr txBox="1">
            <a:spLocks noChangeArrowheads="1"/>
          </p:cNvSpPr>
          <p:nvPr userDrawn="1"/>
        </p:nvSpPr>
        <p:spPr bwMode="auto">
          <a:xfrm>
            <a:off x="3746500" y="6437313"/>
            <a:ext cx="16573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defRPr/>
            </a:pPr>
            <a:r>
              <a:rPr lang="en-AU" altLang="en-US" sz="1400" b="1" dirty="0" smtClean="0">
                <a:solidFill>
                  <a:srgbClr val="BD2E2B"/>
                </a:solidFill>
                <a:latin typeface="Arial" charset="0"/>
                <a:ea typeface="ＭＳ Ｐゴシック" pitchFamily="34" charset="-128"/>
              </a:rPr>
              <a:t>UNCLASSIFIED</a:t>
            </a:r>
          </a:p>
        </p:txBody>
      </p:sp>
    </p:spTree>
  </p:cSld>
  <p:clrMap bg1="lt1" tx1="dk1" bg2="lt2" tx2="dk2" accent1="accent1" accent2="accent2" accent3="accent3" accent4="accent4" accent5="accent5" accent6="accent6" hlink="hlink" folHlink="folHlink"/>
  <p:sldLayoutIdLst>
    <p:sldLayoutId id="2147484557" r:id="rId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11.xml"/><Relationship Id="rId5" Type="http://schemas.openxmlformats.org/officeDocument/2006/relationships/slide" Target="slide18.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DASR 139 Implementation Overview</a:t>
            </a:r>
            <a:endParaRPr lang="en-AU" dirty="0"/>
          </a:p>
        </p:txBody>
      </p:sp>
      <p:sp>
        <p:nvSpPr>
          <p:cNvPr id="3" name="Subtitle 2"/>
          <p:cNvSpPr>
            <a:spLocks noGrp="1"/>
          </p:cNvSpPr>
          <p:nvPr>
            <p:ph type="subTitle" idx="1"/>
          </p:nvPr>
        </p:nvSpPr>
        <p:spPr/>
        <p:txBody>
          <a:bodyPr/>
          <a:lstStyle/>
          <a:p>
            <a:r>
              <a:rPr lang="en-AU" dirty="0" smtClean="0"/>
              <a:t>Presented by: GPCAPT David Flood and Mr Dan Grosse </a:t>
            </a:r>
          </a:p>
          <a:p>
            <a:endParaRPr lang="en-AU" dirty="0"/>
          </a:p>
          <a:p>
            <a:r>
              <a:rPr lang="en-AU" dirty="0" smtClean="0"/>
              <a:t>Date: 04 Aug 20</a:t>
            </a:r>
            <a:endParaRPr lang="en-AU" dirty="0"/>
          </a:p>
        </p:txBody>
      </p:sp>
    </p:spTree>
    <p:extLst>
      <p:ext uri="{BB962C8B-B14F-4D97-AF65-F5344CB8AC3E}">
        <p14:creationId xmlns:p14="http://schemas.microsoft.com/office/powerpoint/2010/main" val="4281693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576"/>
          <a:stretch/>
        </p:blipFill>
        <p:spPr>
          <a:xfrm>
            <a:off x="0" y="1844824"/>
            <a:ext cx="9144000" cy="4341762"/>
          </a:xfrm>
          <a:prstGeom prst="rect">
            <a:avLst/>
          </a:prstGeom>
          <a:ln>
            <a:noFill/>
          </a:ln>
        </p:spPr>
      </p:pic>
      <p:sp>
        <p:nvSpPr>
          <p:cNvPr id="16" name="Title 15"/>
          <p:cNvSpPr>
            <a:spLocks noGrp="1"/>
          </p:cNvSpPr>
          <p:nvPr>
            <p:ph type="title"/>
          </p:nvPr>
        </p:nvSpPr>
        <p:spPr>
          <a:ln>
            <a:noFill/>
          </a:ln>
        </p:spPr>
        <p:txBody>
          <a:bodyPr/>
          <a:lstStyle/>
          <a:p>
            <a:endParaRPr lang="en-AU" dirty="0"/>
          </a:p>
        </p:txBody>
      </p:sp>
      <p:sp>
        <p:nvSpPr>
          <p:cNvPr id="4" name="Slide Number Placeholder 3"/>
          <p:cNvSpPr>
            <a:spLocks noGrp="1"/>
          </p:cNvSpPr>
          <p:nvPr>
            <p:ph type="sldNum" sz="quarter" idx="10"/>
          </p:nvPr>
        </p:nvSpPr>
        <p:spPr>
          <a:ln>
            <a:noFill/>
          </a:ln>
        </p:spPr>
        <p:txBody>
          <a:bodyPr/>
          <a:lstStyle/>
          <a:p>
            <a:fld id="{B35CCCE6-15B2-417A-9588-DF7045A08B28}" type="slidenum">
              <a:rPr lang="en-AU" altLang="en-US" smtClean="0"/>
              <a:pPr/>
              <a:t>10</a:t>
            </a:fld>
            <a:endParaRPr lang="en-AU" altLang="en-US" dirty="0"/>
          </a:p>
        </p:txBody>
      </p:sp>
      <p:sp>
        <p:nvSpPr>
          <p:cNvPr id="6" name="Title 1"/>
          <p:cNvSpPr txBox="1">
            <a:spLocks/>
          </p:cNvSpPr>
          <p:nvPr/>
        </p:nvSpPr>
        <p:spPr>
          <a:xfrm>
            <a:off x="251520" y="1183754"/>
            <a:ext cx="6172200" cy="421481"/>
          </a:xfrm>
          <a:prstGeom prst="rect">
            <a:avLst/>
          </a:prstGeom>
          <a:ln>
            <a:noFill/>
          </a:ln>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DASA 139 Artefacts Processes</a:t>
            </a:r>
          </a:p>
        </p:txBody>
      </p:sp>
      <p:sp>
        <p:nvSpPr>
          <p:cNvPr id="9" name="Oval 8">
            <a:hlinkClick r:id="rId4" action="ppaction://hlinksldjump"/>
          </p:cNvPr>
          <p:cNvSpPr/>
          <p:nvPr/>
        </p:nvSpPr>
        <p:spPr>
          <a:xfrm>
            <a:off x="2483768" y="2243700"/>
            <a:ext cx="720080"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a:hlinkClick r:id="rId5" action="ppaction://hlinksldjump"/>
          </p:cNvPr>
          <p:cNvSpPr/>
          <p:nvPr/>
        </p:nvSpPr>
        <p:spPr>
          <a:xfrm>
            <a:off x="7516336" y="4437112"/>
            <a:ext cx="720080"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12">
            <a:hlinkClick r:id="rId6" action="ppaction://hlinksldjump"/>
          </p:cNvPr>
          <p:cNvSpPr/>
          <p:nvPr/>
        </p:nvSpPr>
        <p:spPr>
          <a:xfrm>
            <a:off x="5947761" y="2325414"/>
            <a:ext cx="720080"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hlinkClick r:id="rId7" action="ppaction://hlinksldjump"/>
          </p:cNvPr>
          <p:cNvSpPr/>
          <p:nvPr/>
        </p:nvSpPr>
        <p:spPr>
          <a:xfrm>
            <a:off x="4067944" y="2325414"/>
            <a:ext cx="720080"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83893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700807"/>
            <a:ext cx="8569325" cy="4392017"/>
          </a:xfrm>
        </p:spPr>
        <p:txBody>
          <a:bodyPr/>
          <a:lstStyle/>
          <a:p>
            <a:r>
              <a:rPr lang="en-AU" dirty="0" smtClean="0"/>
              <a:t>Cert AD must be operated by an AD OPR to approved STDS and procedures, to defined level and scope</a:t>
            </a:r>
          </a:p>
          <a:p>
            <a:r>
              <a:rPr lang="en-AU" dirty="0" smtClean="0"/>
              <a:t>AD OPR submits a Compliance Statement (CS) for approval</a:t>
            </a:r>
          </a:p>
          <a:p>
            <a:r>
              <a:rPr lang="en-AU" dirty="0" smtClean="0"/>
              <a:t>AD OPR retains responsibility</a:t>
            </a:r>
          </a:p>
          <a:p>
            <a:pPr lvl="1"/>
            <a:r>
              <a:rPr lang="en-AU" dirty="0" smtClean="0"/>
              <a:t>Routine oversight of DASR 139 compliance</a:t>
            </a:r>
          </a:p>
          <a:p>
            <a:r>
              <a:rPr lang="en-AU" dirty="0" smtClean="0">
                <a:latin typeface="Arial" panose="020B0604020202020204" pitchFamily="34" charset="0"/>
                <a:cs typeface="Arial" panose="020B0604020202020204" pitchFamily="34" charset="0"/>
              </a:rPr>
              <a:t>AD OPR have arrangements in place to achieve specific tasks by qualified personnel or organisations</a:t>
            </a:r>
          </a:p>
          <a:p>
            <a:r>
              <a:rPr lang="en-AU" dirty="0" smtClean="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Aerodrome Operator does not subordinate or undermine command accountabilities. ACAUST/COMD FORCOMD/COMAUSFLT retain accountability for capability and safety decisions.</a:t>
            </a:r>
          </a:p>
          <a:p>
            <a:endParaRPr lang="en-AU" dirty="0" smtClean="0"/>
          </a:p>
          <a:p>
            <a:endParaRPr lang="en-AU" dirty="0"/>
          </a:p>
        </p:txBody>
      </p:sp>
      <p:sp>
        <p:nvSpPr>
          <p:cNvPr id="4" name="Title 1"/>
          <p:cNvSpPr txBox="1">
            <a:spLocks/>
          </p:cNvSpPr>
          <p:nvPr/>
        </p:nvSpPr>
        <p:spPr>
          <a:xfrm>
            <a:off x="251520" y="1183754"/>
            <a:ext cx="617220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DASA 139 Aerodrome Operator</a:t>
            </a:r>
          </a:p>
        </p:txBody>
      </p:sp>
      <p:sp>
        <p:nvSpPr>
          <p:cNvPr id="5" name="Slide Number Placeholder 3"/>
          <p:cNvSpPr>
            <a:spLocks noGrp="1"/>
          </p:cNvSpPr>
          <p:nvPr>
            <p:ph type="sldNum" sz="quarter" idx="4294967295"/>
          </p:nvPr>
        </p:nvSpPr>
        <p:spPr>
          <a:xfrm>
            <a:off x="6732588" y="6492875"/>
            <a:ext cx="2133600" cy="365125"/>
          </a:xfrm>
          <a:prstGeom prst="rect">
            <a:avLst/>
          </a:prstGeom>
          <a:noFill/>
        </p:spPr>
        <p:txBody>
          <a:bodyPr/>
          <a:lstStyle>
            <a:lvl1pPr>
              <a:spcBef>
                <a:spcPct val="20000"/>
              </a:spcBef>
              <a:buClr>
                <a:srgbClr val="D94821"/>
              </a:buClr>
              <a:buFont typeface="Arial" panose="020B0604020202020204" pitchFamily="34" charset="0"/>
              <a:buChar char="•"/>
              <a:defRPr sz="1500">
                <a:solidFill>
                  <a:schemeClr val="tx1"/>
                </a:solidFill>
                <a:latin typeface="Arial" panose="020B0604020202020204" pitchFamily="34" charset="0"/>
              </a:defRPr>
            </a:lvl1pPr>
            <a:lvl2pPr marL="557213" indent="-214313">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50" indent="-171450">
              <a:spcBef>
                <a:spcPct val="20000"/>
              </a:spcBef>
              <a:buClr>
                <a:srgbClr val="D94821"/>
              </a:buClr>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50" indent="-171450">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50" indent="-171450">
              <a:spcBef>
                <a:spcPct val="20000"/>
              </a:spcBef>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8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7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6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0" fontAlgn="base" hangingPunct="0">
              <a:spcBef>
                <a:spcPct val="0"/>
              </a:spcBef>
              <a:spcAft>
                <a:spcPct val="0"/>
              </a:spcAft>
              <a:buClrTx/>
              <a:buNone/>
              <a:defRPr/>
            </a:pPr>
            <a:fld id="{059E7553-2033-40E2-8C62-58D7F3E433DD}" type="slidenum">
              <a:rPr lang="en-AU" altLang="en-US" sz="1050">
                <a:solidFill>
                  <a:srgbClr val="777777"/>
                </a:solidFill>
              </a:rPr>
              <a:pPr algn="r" eaLnBrk="0" fontAlgn="base" hangingPunct="0">
                <a:spcBef>
                  <a:spcPct val="0"/>
                </a:spcBef>
                <a:spcAft>
                  <a:spcPct val="0"/>
                </a:spcAft>
                <a:buClrTx/>
                <a:buNone/>
                <a:defRPr/>
              </a:pPr>
              <a:t>11</a:t>
            </a:fld>
            <a:endParaRPr lang="en-AU" altLang="en-US" sz="1050" dirty="0">
              <a:solidFill>
                <a:srgbClr val="777777"/>
              </a:solidFill>
            </a:endParaRPr>
          </a:p>
        </p:txBody>
      </p:sp>
    </p:spTree>
    <p:extLst>
      <p:ext uri="{BB962C8B-B14F-4D97-AF65-F5344CB8AC3E}">
        <p14:creationId xmlns:p14="http://schemas.microsoft.com/office/powerpoint/2010/main" val="162707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63" y="1844824"/>
            <a:ext cx="8569325" cy="4320480"/>
          </a:xfrm>
        </p:spPr>
        <p:txBody>
          <a:bodyPr/>
          <a:lstStyle/>
          <a:p>
            <a:r>
              <a:rPr lang="en-AU" dirty="0" smtClean="0"/>
              <a:t>AD OPR organisation name</a:t>
            </a:r>
          </a:p>
          <a:p>
            <a:r>
              <a:rPr lang="en-AU" dirty="0" smtClean="0"/>
              <a:t>Identify HTA and other key appointments</a:t>
            </a:r>
          </a:p>
          <a:p>
            <a:r>
              <a:rPr lang="en-AU" dirty="0" smtClean="0"/>
              <a:t>Evidence of SMS</a:t>
            </a:r>
          </a:p>
          <a:p>
            <a:r>
              <a:rPr lang="en-AU" dirty="0" smtClean="0"/>
              <a:t>Evidence of QMS</a:t>
            </a:r>
          </a:p>
          <a:p>
            <a:r>
              <a:rPr lang="en-AU" dirty="0" smtClean="0"/>
              <a:t>Annex for each aerodrome:</a:t>
            </a:r>
          </a:p>
          <a:p>
            <a:pPr lvl="1"/>
            <a:r>
              <a:rPr lang="en-AU" dirty="0" smtClean="0"/>
              <a:t>Evidence </a:t>
            </a:r>
            <a:r>
              <a:rPr lang="en-AU" dirty="0"/>
              <a:t>of ADCERT status with limitations and conditions</a:t>
            </a:r>
          </a:p>
          <a:p>
            <a:pPr lvl="1"/>
            <a:r>
              <a:rPr lang="en-AU" dirty="0"/>
              <a:t>Key AD/base management and safety appoints</a:t>
            </a:r>
          </a:p>
          <a:p>
            <a:pPr lvl="1"/>
            <a:r>
              <a:rPr lang="en-AU" dirty="0" smtClean="0"/>
              <a:t>AD Manual</a:t>
            </a:r>
          </a:p>
          <a:p>
            <a:pPr lvl="1"/>
            <a:r>
              <a:rPr lang="en-AU" dirty="0"/>
              <a:t>AD management </a:t>
            </a:r>
            <a:r>
              <a:rPr lang="en-AU" dirty="0" smtClean="0"/>
              <a:t>arrangements</a:t>
            </a:r>
          </a:p>
          <a:p>
            <a:pPr lvl="1"/>
            <a:r>
              <a:rPr lang="en-AU" dirty="0"/>
              <a:t>Evidence of SMS</a:t>
            </a:r>
          </a:p>
          <a:p>
            <a:pPr lvl="1"/>
            <a:r>
              <a:rPr lang="en-AU" dirty="0"/>
              <a:t>Evidence of </a:t>
            </a:r>
            <a:r>
              <a:rPr lang="en-AU" dirty="0" smtClean="0"/>
              <a:t>QMS</a:t>
            </a:r>
            <a:endParaRPr lang="en-AU" dirty="0"/>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12</a:t>
            </a:fld>
            <a:endParaRPr lang="en-AU" altLang="en-US" dirty="0"/>
          </a:p>
        </p:txBody>
      </p:sp>
      <p:sp>
        <p:nvSpPr>
          <p:cNvPr id="5" name="Title 1"/>
          <p:cNvSpPr txBox="1">
            <a:spLocks/>
          </p:cNvSpPr>
          <p:nvPr/>
        </p:nvSpPr>
        <p:spPr>
          <a:xfrm>
            <a:off x="251520" y="1183754"/>
            <a:ext cx="843528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Aerodrome Operator Specification</a:t>
            </a:r>
          </a:p>
        </p:txBody>
      </p:sp>
    </p:spTree>
    <p:extLst>
      <p:ext uri="{BB962C8B-B14F-4D97-AF65-F5344CB8AC3E}">
        <p14:creationId xmlns:p14="http://schemas.microsoft.com/office/powerpoint/2010/main" val="2528839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63" y="1844824"/>
            <a:ext cx="8569325" cy="4320480"/>
          </a:xfrm>
        </p:spPr>
        <p:txBody>
          <a:bodyPr/>
          <a:lstStyle/>
          <a:p>
            <a:r>
              <a:rPr lang="en-AU" dirty="0" smtClean="0"/>
              <a:t>CS is used to apply for or amend an approval – dynamic document</a:t>
            </a:r>
          </a:p>
          <a:p>
            <a:r>
              <a:rPr lang="en-AU" dirty="0" smtClean="0"/>
              <a:t>CS content</a:t>
            </a:r>
          </a:p>
          <a:p>
            <a:pPr lvl="1"/>
            <a:r>
              <a:rPr lang="en-AU" dirty="0" smtClean="0"/>
              <a:t>AD OPR organisation name</a:t>
            </a:r>
          </a:p>
          <a:p>
            <a:pPr lvl="1"/>
            <a:r>
              <a:rPr lang="en-AU" dirty="0" smtClean="0"/>
              <a:t>AD OPR location</a:t>
            </a:r>
          </a:p>
          <a:p>
            <a:pPr lvl="1"/>
            <a:r>
              <a:rPr lang="en-AU" dirty="0" smtClean="0"/>
              <a:t>Evidence of AD/s certification status and limitations/conditions</a:t>
            </a:r>
          </a:p>
          <a:p>
            <a:pPr lvl="1"/>
            <a:r>
              <a:rPr lang="en-AU" dirty="0" smtClean="0"/>
              <a:t>HTA</a:t>
            </a:r>
          </a:p>
          <a:p>
            <a:pPr lvl="1"/>
            <a:r>
              <a:rPr lang="en-AU" dirty="0" smtClean="0"/>
              <a:t>Key AD appointments</a:t>
            </a:r>
          </a:p>
          <a:p>
            <a:pPr lvl="1"/>
            <a:r>
              <a:rPr lang="en-AU" dirty="0" smtClean="0"/>
              <a:t>AD Manual</a:t>
            </a:r>
          </a:p>
          <a:p>
            <a:pPr lvl="1"/>
            <a:r>
              <a:rPr lang="en-AU" dirty="0" smtClean="0"/>
              <a:t>SMS</a:t>
            </a:r>
          </a:p>
          <a:p>
            <a:pPr lvl="1"/>
            <a:r>
              <a:rPr lang="en-AU" dirty="0"/>
              <a:t>QMS</a:t>
            </a:r>
          </a:p>
          <a:p>
            <a:pPr lvl="1"/>
            <a:r>
              <a:rPr lang="en-AU" dirty="0" smtClean="0"/>
              <a:t>Statement of compliance</a:t>
            </a:r>
            <a:endParaRPr lang="en-AU" dirty="0"/>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13</a:t>
            </a:fld>
            <a:endParaRPr lang="en-AU" altLang="en-US" dirty="0"/>
          </a:p>
        </p:txBody>
      </p:sp>
      <p:sp>
        <p:nvSpPr>
          <p:cNvPr id="5" name="Title 1"/>
          <p:cNvSpPr txBox="1">
            <a:spLocks/>
          </p:cNvSpPr>
          <p:nvPr/>
        </p:nvSpPr>
        <p:spPr>
          <a:xfrm>
            <a:off x="251520" y="1183754"/>
            <a:ext cx="843528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Aerodrome Operator Compliance Statement</a:t>
            </a:r>
          </a:p>
        </p:txBody>
      </p:sp>
    </p:spTree>
    <p:extLst>
      <p:ext uri="{BB962C8B-B14F-4D97-AF65-F5344CB8AC3E}">
        <p14:creationId xmlns:p14="http://schemas.microsoft.com/office/powerpoint/2010/main" val="770647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63" y="1844824"/>
            <a:ext cx="8569325" cy="4320480"/>
          </a:xfrm>
        </p:spPr>
        <p:txBody>
          <a:bodyPr/>
          <a:lstStyle/>
          <a:p>
            <a:r>
              <a:rPr lang="en-AU" dirty="0" smtClean="0"/>
              <a:t>AD OPR to define organisational structure</a:t>
            </a:r>
          </a:p>
          <a:p>
            <a:r>
              <a:rPr lang="en-AU" dirty="0" smtClean="0"/>
              <a:t>AD OPR org consist of ops, maint and engr:</a:t>
            </a:r>
          </a:p>
          <a:p>
            <a:pPr lvl="1"/>
            <a:r>
              <a:rPr lang="en-AU" dirty="0" smtClean="0"/>
              <a:t>AD OPR MGR</a:t>
            </a:r>
          </a:p>
          <a:p>
            <a:pPr lvl="1"/>
            <a:r>
              <a:rPr lang="en-AU" dirty="0" smtClean="0"/>
              <a:t>‘Chain of Command’ including an AD MGR</a:t>
            </a:r>
          </a:p>
          <a:p>
            <a:pPr lvl="1"/>
            <a:r>
              <a:rPr lang="en-AU" dirty="0" smtClean="0"/>
              <a:t>Qualified pers</a:t>
            </a:r>
          </a:p>
          <a:p>
            <a:pPr lvl="1"/>
            <a:r>
              <a:rPr lang="en-AU" dirty="0" smtClean="0"/>
              <a:t>HTA</a:t>
            </a:r>
          </a:p>
          <a:p>
            <a:pPr lvl="1"/>
            <a:r>
              <a:rPr lang="en-AU" dirty="0" smtClean="0"/>
              <a:t>Key pers</a:t>
            </a:r>
            <a:endParaRPr lang="en-AU" dirty="0"/>
          </a:p>
          <a:p>
            <a:pPr lvl="1"/>
            <a:r>
              <a:rPr lang="en-AU" dirty="0" smtClean="0"/>
              <a:t>Sufficient and suitable facilities</a:t>
            </a:r>
          </a:p>
          <a:p>
            <a:pPr lvl="1"/>
            <a:r>
              <a:rPr lang="en-AU" dirty="0" smtClean="0"/>
              <a:t>AD management arrangements</a:t>
            </a:r>
          </a:p>
          <a:p>
            <a:pPr lvl="1"/>
            <a:r>
              <a:rPr lang="en-AU" dirty="0" smtClean="0"/>
              <a:t>SMS</a:t>
            </a:r>
          </a:p>
          <a:p>
            <a:pPr lvl="1"/>
            <a:r>
              <a:rPr lang="en-AU" dirty="0" smtClean="0"/>
              <a:t>QMS</a:t>
            </a:r>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14</a:t>
            </a:fld>
            <a:endParaRPr lang="en-AU" altLang="en-US" dirty="0"/>
          </a:p>
        </p:txBody>
      </p:sp>
      <p:sp>
        <p:nvSpPr>
          <p:cNvPr id="5" name="Title 1"/>
          <p:cNvSpPr txBox="1">
            <a:spLocks/>
          </p:cNvSpPr>
          <p:nvPr/>
        </p:nvSpPr>
        <p:spPr>
          <a:xfrm>
            <a:off x="251520" y="1183754"/>
            <a:ext cx="843528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Aerodrome Operator Organisational Structure</a:t>
            </a:r>
          </a:p>
        </p:txBody>
      </p:sp>
    </p:spTree>
    <p:extLst>
      <p:ext uri="{BB962C8B-B14F-4D97-AF65-F5344CB8AC3E}">
        <p14:creationId xmlns:p14="http://schemas.microsoft.com/office/powerpoint/2010/main" val="1131930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C00000"/>
                </a:solidFill>
              </a:rPr>
              <a:t> </a:t>
            </a:r>
            <a:br>
              <a:rPr lang="en-AU" dirty="0" smtClean="0">
                <a:solidFill>
                  <a:srgbClr val="C00000"/>
                </a:solidFill>
              </a:rPr>
            </a:br>
            <a:endParaRPr lang="en-AU" dirty="0">
              <a:solidFill>
                <a:srgbClr val="C00000"/>
              </a:solidFill>
            </a:endParaRPr>
          </a:p>
        </p:txBody>
      </p:sp>
      <p:sp>
        <p:nvSpPr>
          <p:cNvPr id="2" name="Content Placeholder 1"/>
          <p:cNvSpPr>
            <a:spLocks noGrp="1"/>
          </p:cNvSpPr>
          <p:nvPr>
            <p:ph idx="1"/>
          </p:nvPr>
        </p:nvSpPr>
        <p:spPr>
          <a:xfrm>
            <a:off x="277988" y="1741312"/>
            <a:ext cx="8408811" cy="3394472"/>
          </a:xfrm>
        </p:spPr>
        <p:txBody>
          <a:bodyPr>
            <a:normAutofit/>
          </a:bodyPr>
          <a:lstStyle/>
          <a:p>
            <a:r>
              <a:rPr lang="en-AU" dirty="0" smtClean="0"/>
              <a:t>DASR.139.60 formalises the requirement for a safety management system</a:t>
            </a:r>
          </a:p>
          <a:p>
            <a:r>
              <a:rPr lang="en-AU" dirty="0" smtClean="0"/>
              <a:t>A safety management system will be required for AD OPR approval</a:t>
            </a:r>
          </a:p>
          <a:p>
            <a:r>
              <a:rPr lang="en-AU" dirty="0" smtClean="0"/>
              <a:t>DASM is the accepted corporate solution </a:t>
            </a:r>
          </a:p>
          <a:p>
            <a:r>
              <a:rPr lang="en-AU" dirty="0" smtClean="0"/>
              <a:t>Requires 4 components and 12 elements in line with ICAO</a:t>
            </a:r>
          </a:p>
          <a:p>
            <a:r>
              <a:rPr lang="en-AU" dirty="0" smtClean="0"/>
              <a:t>DASA is developing a SMS practitioner’s course</a:t>
            </a:r>
          </a:p>
          <a:p>
            <a:r>
              <a:rPr lang="en-AU" dirty="0" smtClean="0"/>
              <a:t>DASA is developing oversight and assurance methodology for SMS</a:t>
            </a:r>
          </a:p>
          <a:p>
            <a:endParaRPr lang="en-AU" dirty="0" smtClean="0"/>
          </a:p>
          <a:p>
            <a:pPr lvl="1"/>
            <a:endParaRPr lang="en-AU" dirty="0"/>
          </a:p>
        </p:txBody>
      </p:sp>
      <p:sp>
        <p:nvSpPr>
          <p:cNvPr id="6" name="Title 1"/>
          <p:cNvSpPr txBox="1">
            <a:spLocks/>
          </p:cNvSpPr>
          <p:nvPr/>
        </p:nvSpPr>
        <p:spPr bwMode="auto">
          <a:xfrm>
            <a:off x="175462" y="1236266"/>
            <a:ext cx="7924929" cy="4214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a:solidFill>
                  <a:srgbClr val="C00000"/>
                </a:solidFill>
                <a:cs typeface="Arial" panose="020B0604020202020204" pitchFamily="34" charset="0"/>
              </a:rPr>
              <a:t>DASR.139.60 – Safety Management System </a:t>
            </a:r>
          </a:p>
        </p:txBody>
      </p:sp>
      <p:sp>
        <p:nvSpPr>
          <p:cNvPr id="5" name="Slide Number Placeholder 1"/>
          <p:cNvSpPr txBox="1">
            <a:spLocks/>
          </p:cNvSpPr>
          <p:nvPr/>
        </p:nvSpPr>
        <p:spPr>
          <a:xfrm>
            <a:off x="7445508" y="6561578"/>
            <a:ext cx="1600200" cy="273844"/>
          </a:xfrm>
          <a:prstGeom prst="rect">
            <a:avLst/>
          </a:prstGeom>
          <a:noFill/>
        </p:spPr>
        <p:txBody>
          <a:bodyPr vert="horz" wrap="square" lIns="91440" tIns="45720" rIns="91440" bIns="45720" numCol="1" anchor="ctr" anchorCtr="0" compatLnSpc="1">
            <a:prstTxWarp prst="textNoShape">
              <a:avLst/>
            </a:prstTxWarp>
          </a:bodyPr>
          <a:lstStyle>
            <a:defPPr>
              <a:defRPr lang="en-US"/>
            </a:defPPr>
            <a:lvl1pPr algn="r">
              <a:spcBef>
                <a:spcPct val="0"/>
              </a:spcBef>
              <a:buClrTx/>
              <a:buFontTx/>
              <a:buNone/>
              <a:defRPr sz="1050">
                <a:solidFill>
                  <a:srgbClr val="777777"/>
                </a:solidFill>
                <a:latin typeface="Arial" panose="020B0604020202020204" pitchFamily="34" charset="0"/>
              </a:defRPr>
            </a:lvl1pPr>
            <a:lvl2pPr marL="557213" indent="-214313">
              <a:spcBef>
                <a:spcPct val="20000"/>
              </a:spcBef>
              <a:buClr>
                <a:srgbClr val="D94821"/>
              </a:buClr>
              <a:buFont typeface="Arial" panose="020B0604020202020204" pitchFamily="34" charset="0"/>
              <a:buChar char="–"/>
              <a:defRPr sz="1500">
                <a:latin typeface="Arial" panose="020B0604020202020204" pitchFamily="34" charset="0"/>
                <a:ea typeface="ＭＳ Ｐゴシック" panose="020B0600070205080204" pitchFamily="34" charset="-128"/>
                <a:cs typeface="Arial" panose="020B0604020202020204" pitchFamily="34" charset="0"/>
              </a:defRPr>
            </a:lvl2pPr>
            <a:lvl3pPr marL="857250" indent="-171450">
              <a:spcBef>
                <a:spcPct val="20000"/>
              </a:spcBef>
              <a:buClr>
                <a:srgbClr val="D94821"/>
              </a:buClr>
              <a:buChar char="•"/>
              <a:defRPr sz="1500">
                <a:latin typeface="Arial" panose="020B0604020202020204" pitchFamily="34" charset="0"/>
                <a:ea typeface="ＭＳ Ｐゴシック" panose="020B0600070205080204" pitchFamily="34" charset="-128"/>
                <a:cs typeface="Arial" panose="020B0604020202020204" pitchFamily="34" charset="0"/>
              </a:defRPr>
            </a:lvl3pPr>
            <a:lvl4pPr marL="1200150" indent="-171450">
              <a:spcBef>
                <a:spcPct val="20000"/>
              </a:spcBef>
              <a:buClr>
                <a:srgbClr val="D94821"/>
              </a:buClr>
              <a:buFont typeface="Arial" panose="020B0604020202020204" pitchFamily="34" charset="0"/>
              <a:buChar char="–"/>
              <a:defRPr sz="1500">
                <a:latin typeface="Arial" panose="020B0604020202020204" pitchFamily="34" charset="0"/>
                <a:ea typeface="ＭＳ Ｐゴシック" panose="020B0600070205080204" pitchFamily="34" charset="-128"/>
                <a:cs typeface="Arial" panose="020B0604020202020204" pitchFamily="34" charset="0"/>
              </a:defRPr>
            </a:lvl4pPr>
            <a:lvl5pPr marL="1543050" indent="-171450">
              <a:spcBef>
                <a:spcPct val="20000"/>
              </a:spcBef>
              <a:buClr>
                <a:srgbClr val="D94821"/>
              </a:buClr>
              <a:buFont typeface="Wingdings" panose="05000000000000000000" pitchFamily="2" charset="2"/>
              <a:buChar char="Ø"/>
              <a:defRPr sz="1500">
                <a:latin typeface="Arial" panose="020B0604020202020204" pitchFamily="34" charset="0"/>
                <a:ea typeface="ＭＳ Ｐゴシック" panose="020B0600070205080204" pitchFamily="34" charset="-128"/>
                <a:cs typeface="Arial" panose="020B0604020202020204" pitchFamily="34" charset="0"/>
              </a:defRPr>
            </a:lvl5pPr>
            <a:lvl6pPr marL="1885950" indent="-171450" eaLnBrk="0" fontAlgn="base" hangingPunct="0">
              <a:spcBef>
                <a:spcPct val="20000"/>
              </a:spcBef>
              <a:spcAft>
                <a:spcPct val="0"/>
              </a:spcAft>
              <a:buClr>
                <a:srgbClr val="D94821"/>
              </a:buClr>
              <a:buFont typeface="Wingdings" panose="05000000000000000000" pitchFamily="2" charset="2"/>
              <a:buChar char="Ø"/>
              <a:defRPr sz="1500">
                <a:latin typeface="Arial" panose="020B0604020202020204" pitchFamily="34" charset="0"/>
                <a:ea typeface="ＭＳ Ｐゴシック" panose="020B0600070205080204" pitchFamily="34" charset="-128"/>
                <a:cs typeface="Arial" panose="020B0604020202020204" pitchFamily="34" charset="0"/>
              </a:defRPr>
            </a:lvl6pPr>
            <a:lvl7pPr marL="2228850" indent="-171450" eaLnBrk="0" fontAlgn="base" hangingPunct="0">
              <a:spcBef>
                <a:spcPct val="20000"/>
              </a:spcBef>
              <a:spcAft>
                <a:spcPct val="0"/>
              </a:spcAft>
              <a:buClr>
                <a:srgbClr val="D94821"/>
              </a:buClr>
              <a:buFont typeface="Wingdings" panose="05000000000000000000" pitchFamily="2" charset="2"/>
              <a:buChar char="Ø"/>
              <a:defRPr sz="1500">
                <a:latin typeface="Arial" panose="020B0604020202020204" pitchFamily="34" charset="0"/>
                <a:ea typeface="ＭＳ Ｐゴシック" panose="020B0600070205080204" pitchFamily="34" charset="-128"/>
                <a:cs typeface="Arial" panose="020B0604020202020204" pitchFamily="34" charset="0"/>
              </a:defRPr>
            </a:lvl7pPr>
            <a:lvl8pPr marL="2571750" indent="-171450" eaLnBrk="0" fontAlgn="base" hangingPunct="0">
              <a:spcBef>
                <a:spcPct val="20000"/>
              </a:spcBef>
              <a:spcAft>
                <a:spcPct val="0"/>
              </a:spcAft>
              <a:buClr>
                <a:srgbClr val="D94821"/>
              </a:buClr>
              <a:buFont typeface="Wingdings" panose="05000000000000000000" pitchFamily="2" charset="2"/>
              <a:buChar char="Ø"/>
              <a:defRPr sz="1500">
                <a:latin typeface="Arial" panose="020B0604020202020204" pitchFamily="34" charset="0"/>
                <a:ea typeface="ＭＳ Ｐゴシック" panose="020B0600070205080204" pitchFamily="34" charset="-128"/>
                <a:cs typeface="Arial" panose="020B0604020202020204" pitchFamily="34" charset="0"/>
              </a:defRPr>
            </a:lvl8pPr>
            <a:lvl9pPr marL="2914650" indent="-171450" eaLnBrk="0" fontAlgn="base" hangingPunct="0">
              <a:spcBef>
                <a:spcPct val="20000"/>
              </a:spcBef>
              <a:spcAft>
                <a:spcPct val="0"/>
              </a:spcAft>
              <a:buClr>
                <a:srgbClr val="D94821"/>
              </a:buClr>
              <a:buFont typeface="Wingdings" panose="05000000000000000000" pitchFamily="2" charset="2"/>
              <a:buChar char="Ø"/>
              <a:defRPr sz="1500">
                <a:latin typeface="Arial" panose="020B0604020202020204" pitchFamily="34" charset="0"/>
                <a:ea typeface="ＭＳ Ｐゴシック" panose="020B0600070205080204" pitchFamily="34" charset="-128"/>
                <a:cs typeface="Arial" panose="020B0604020202020204" pitchFamily="34" charset="0"/>
              </a:defRPr>
            </a:lvl9pPr>
          </a:lstStyle>
          <a:p>
            <a:fld id="{70A97394-9E2B-4675-BAEE-5EFFC8B2230E}" type="slidenum">
              <a:rPr lang="en-AU" altLang="en-US"/>
              <a:pPr/>
              <a:t>15</a:t>
            </a:fld>
            <a:endParaRPr lang="en-AU" altLang="en-US" dirty="0"/>
          </a:p>
        </p:txBody>
      </p:sp>
    </p:spTree>
    <p:extLst>
      <p:ext uri="{BB962C8B-B14F-4D97-AF65-F5344CB8AC3E}">
        <p14:creationId xmlns:p14="http://schemas.microsoft.com/office/powerpoint/2010/main" val="1519649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9084" y="5106144"/>
            <a:ext cx="6326460" cy="864096"/>
          </a:xfrm>
          <a:solidFill>
            <a:schemeClr val="bg1"/>
          </a:solidFill>
        </p:spPr>
        <p:txBody>
          <a:bodyPr>
            <a:normAutofit fontScale="70000" lnSpcReduction="20000"/>
          </a:bodyPr>
          <a:lstStyle/>
          <a:p>
            <a:r>
              <a:rPr lang="en-US" altLang="en-US" dirty="0">
                <a:latin typeface="Arial" panose="020B0604020202020204" pitchFamily="34" charset="0"/>
                <a:cs typeface="Arial" panose="020B0604020202020204" pitchFamily="34" charset="0"/>
              </a:rPr>
              <a:t>DASA</a:t>
            </a:r>
            <a:r>
              <a:rPr lang="en-US" altLang="en-US" dirty="0" smtClean="0">
                <a:latin typeface="Arial" panose="020B0604020202020204" pitchFamily="34" charset="0"/>
                <a:cs typeface="Arial" panose="020B0604020202020204" pitchFamily="34" charset="0"/>
              </a:rPr>
              <a:t>: Risk </a:t>
            </a:r>
            <a:r>
              <a:rPr lang="en-US" altLang="en-US" i="1" u="sng" dirty="0">
                <a:latin typeface="Arial" panose="020B0604020202020204" pitchFamily="34" charset="0"/>
                <a:cs typeface="Arial" panose="020B0604020202020204" pitchFamily="34" charset="0"/>
              </a:rPr>
              <a:t>advice</a:t>
            </a:r>
            <a:r>
              <a:rPr lang="en-US" altLang="en-US" dirty="0">
                <a:latin typeface="Arial" panose="020B0604020202020204" pitchFamily="34" charset="0"/>
                <a:cs typeface="Arial" panose="020B0604020202020204" pitchFamily="34" charset="0"/>
              </a:rPr>
              <a:t> regarding defensibility and </a:t>
            </a:r>
            <a:r>
              <a:rPr lang="en-US" altLang="en-US" dirty="0" smtClean="0">
                <a:latin typeface="Arial" panose="020B0604020202020204" pitchFamily="34" charset="0"/>
                <a:cs typeface="Arial" panose="020B0604020202020204" pitchFamily="34" charset="0"/>
              </a:rPr>
              <a:t>credibility</a:t>
            </a:r>
          </a:p>
          <a:p>
            <a:r>
              <a:rPr lang="en-US" altLang="en-US" dirty="0" smtClean="0">
                <a:latin typeface="Arial" panose="020B0604020202020204" pitchFamily="34" charset="0"/>
                <a:cs typeface="Arial" panose="020B0604020202020204" pitchFamily="34" charset="0"/>
              </a:rPr>
              <a:t>Command: Risk </a:t>
            </a:r>
            <a:r>
              <a:rPr lang="en-US" altLang="en-US" i="1" u="sng" dirty="0">
                <a:latin typeface="Arial" panose="020B0604020202020204" pitchFamily="34" charset="0"/>
                <a:cs typeface="Arial" panose="020B0604020202020204" pitchFamily="34" charset="0"/>
              </a:rPr>
              <a:t>decisions </a:t>
            </a:r>
            <a:r>
              <a:rPr lang="en-US" altLang="en-US" dirty="0">
                <a:latin typeface="Arial" panose="020B0604020202020204" pitchFamily="34" charset="0"/>
                <a:cs typeface="Arial" panose="020B0604020202020204" pitchFamily="34" charset="0"/>
              </a:rPr>
              <a:t> regarding capability / </a:t>
            </a:r>
            <a:r>
              <a:rPr lang="en-US" altLang="en-US" dirty="0" smtClean="0">
                <a:latin typeface="Arial" panose="020B0604020202020204" pitchFamily="34" charset="0"/>
                <a:cs typeface="Arial" panose="020B0604020202020204" pitchFamily="34" charset="0"/>
              </a:rPr>
              <a:t>safety</a:t>
            </a:r>
          </a:p>
          <a:p>
            <a:r>
              <a:rPr lang="en-US" altLang="en-US" dirty="0" smtClean="0">
                <a:latin typeface="Arial" panose="020B0604020202020204" pitchFamily="34" charset="0"/>
                <a:cs typeface="Arial" panose="020B0604020202020204" pitchFamily="34" charset="0"/>
              </a:rPr>
              <a:t>Legislatively compliant = risks minimised SFARP (temporal/contextual)</a:t>
            </a:r>
            <a:endParaRPr lang="en-US" alt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20" t="15258" r="2801" b="2933"/>
          <a:stretch/>
        </p:blipFill>
        <p:spPr>
          <a:xfrm>
            <a:off x="1449084" y="1556792"/>
            <a:ext cx="6073677" cy="3478448"/>
          </a:xfrm>
          <a:prstGeom prst="rect">
            <a:avLst/>
          </a:prstGeom>
        </p:spPr>
      </p:pic>
      <p:sp>
        <p:nvSpPr>
          <p:cNvPr id="7" name="Slide Number Placeholder 2"/>
          <p:cNvSpPr txBox="1">
            <a:spLocks/>
          </p:cNvSpPr>
          <p:nvPr/>
        </p:nvSpPr>
        <p:spPr bwMode="auto">
          <a:xfrm>
            <a:off x="8733235" y="6516292"/>
            <a:ext cx="410765" cy="341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lr>
                <a:srgbClr val="D94821"/>
              </a:buClr>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lr>
                <a:srgbClr val="D94821"/>
              </a:buClr>
              <a:buFont typeface="Wingdings" panose="05000000000000000000" pitchFamily="2" charset="2"/>
              <a:buChar char="Ø"/>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914400" rtl="0" eaLnBrk="0" fontAlgn="base" latinLnBrk="0" hangingPunct="0">
              <a:spcBef>
                <a:spcPct val="20000"/>
              </a:spcBef>
              <a:spcAft>
                <a:spcPct val="0"/>
              </a:spcAft>
              <a:buClr>
                <a:srgbClr val="D94821"/>
              </a:buClr>
              <a:buFont typeface="Wingdings" panose="05000000000000000000" pitchFamily="2" charset="2"/>
              <a:buChar char="Ø"/>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algn="l" defTabSz="914400" rtl="0" eaLnBrk="0" fontAlgn="base" latinLnBrk="0" hangingPunct="0">
              <a:spcBef>
                <a:spcPct val="20000"/>
              </a:spcBef>
              <a:spcAft>
                <a:spcPct val="0"/>
              </a:spcAft>
              <a:buClr>
                <a:srgbClr val="D94821"/>
              </a:buClr>
              <a:buFont typeface="Wingdings" panose="05000000000000000000" pitchFamily="2" charset="2"/>
              <a:buChar char="Ø"/>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algn="l" defTabSz="914400" rtl="0" eaLnBrk="0" fontAlgn="base" latinLnBrk="0" hangingPunct="0">
              <a:spcBef>
                <a:spcPct val="20000"/>
              </a:spcBef>
              <a:spcAft>
                <a:spcPct val="0"/>
              </a:spcAft>
              <a:buClr>
                <a:srgbClr val="D94821"/>
              </a:buClr>
              <a:buFont typeface="Wingdings" panose="05000000000000000000" pitchFamily="2" charset="2"/>
              <a:buChar char="Ø"/>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algn="l" defTabSz="914400" rtl="0" eaLnBrk="0" fontAlgn="base" latinLnBrk="0" hangingPunct="0">
              <a:spcBef>
                <a:spcPct val="20000"/>
              </a:spcBef>
              <a:spcAft>
                <a:spcPct val="0"/>
              </a:spcAft>
              <a:buClr>
                <a:srgbClr val="D94821"/>
              </a:buClr>
              <a:buFont typeface="Wingdings" panose="05000000000000000000" pitchFamily="2" charset="2"/>
              <a:buChar char="Ø"/>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fld id="{003E9B5B-DAF5-4BCE-A897-FA372A5CD5FE}" type="slidenum">
              <a:rPr lang="en-AU" altLang="en-US" sz="1050">
                <a:solidFill>
                  <a:srgbClr val="777777"/>
                </a:solidFill>
              </a:rPr>
              <a:pPr>
                <a:spcBef>
                  <a:spcPct val="0"/>
                </a:spcBef>
                <a:buClrTx/>
                <a:buFontTx/>
                <a:buNone/>
              </a:pPr>
              <a:t>16</a:t>
            </a:fld>
            <a:endParaRPr lang="en-AU" altLang="en-US" sz="1050" dirty="0">
              <a:solidFill>
                <a:srgbClr val="777777"/>
              </a:solidFill>
            </a:endParaRPr>
          </a:p>
        </p:txBody>
      </p:sp>
      <p:sp>
        <p:nvSpPr>
          <p:cNvPr id="5" name="Title 1"/>
          <p:cNvSpPr txBox="1">
            <a:spLocks/>
          </p:cNvSpPr>
          <p:nvPr/>
        </p:nvSpPr>
        <p:spPr bwMode="auto">
          <a:xfrm>
            <a:off x="175462" y="1236266"/>
            <a:ext cx="7924929" cy="4214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cs typeface="Arial" panose="020B0604020202020204" pitchFamily="34" charset="0"/>
              </a:rPr>
              <a:t>Safety Risk </a:t>
            </a:r>
            <a:r>
              <a:rPr lang="en-AU" altLang="en-US" b="1" dirty="0">
                <a:solidFill>
                  <a:srgbClr val="C00000"/>
                </a:solidFill>
                <a:cs typeface="Arial" panose="020B0604020202020204" pitchFamily="34" charset="0"/>
              </a:rPr>
              <a:t>Management </a:t>
            </a:r>
            <a:r>
              <a:rPr lang="en-AU" altLang="en-US" b="1" dirty="0" smtClean="0">
                <a:solidFill>
                  <a:srgbClr val="C00000"/>
                </a:solidFill>
                <a:cs typeface="Arial" panose="020B0604020202020204" pitchFamily="34" charset="0"/>
              </a:rPr>
              <a:t>Process</a:t>
            </a:r>
            <a:endParaRPr lang="en-AU" altLang="en-US" b="1" dirty="0">
              <a:solidFill>
                <a:srgbClr val="C00000"/>
              </a:solidFill>
              <a:cs typeface="Arial" panose="020B0604020202020204" pitchFamily="34" charset="0"/>
            </a:endParaRPr>
          </a:p>
        </p:txBody>
      </p:sp>
    </p:spTree>
    <p:extLst>
      <p:ext uri="{BB962C8B-B14F-4D97-AF65-F5344CB8AC3E}">
        <p14:creationId xmlns:p14="http://schemas.microsoft.com/office/powerpoint/2010/main" val="197589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3"/>
          <p:cNvSpPr>
            <a:spLocks noGrp="1"/>
          </p:cNvSpPr>
          <p:nvPr>
            <p:ph type="sldNum" sz="quarter" idx="12"/>
          </p:nvPr>
        </p:nvSpPr>
        <p:spPr>
          <a:xfrm>
            <a:off x="8646091" y="6509622"/>
            <a:ext cx="447805" cy="373163"/>
          </a:xfrm>
          <a:noFill/>
        </p:spPr>
        <p:txBody>
          <a:bodyPr/>
          <a:lstStyle>
            <a:lvl1pPr>
              <a:spcBef>
                <a:spcPct val="20000"/>
              </a:spcBef>
              <a:buClr>
                <a:srgbClr val="D94821"/>
              </a:buClr>
              <a:buFont typeface="Arial" panose="020B0604020202020204" pitchFamily="34" charset="0"/>
              <a:buChar char="•"/>
              <a:defRPr sz="1500">
                <a:solidFill>
                  <a:schemeClr val="tx1"/>
                </a:solidFill>
                <a:latin typeface="Arial" panose="020B0604020202020204" pitchFamily="34" charset="0"/>
              </a:defRPr>
            </a:lvl1pPr>
            <a:lvl2pPr marL="557213" indent="-214313">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50" indent="-171450">
              <a:spcBef>
                <a:spcPct val="20000"/>
              </a:spcBef>
              <a:buClr>
                <a:srgbClr val="D94821"/>
              </a:buClr>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50" indent="-171450">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50" indent="-171450">
              <a:spcBef>
                <a:spcPct val="20000"/>
              </a:spcBef>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8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7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6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5C8E0FC3-2AA6-4907-88B9-C707B1828DE2}" type="slidenum">
              <a:rPr lang="en-AU" altLang="en-US" sz="1050">
                <a:solidFill>
                  <a:srgbClr val="777777"/>
                </a:solidFill>
              </a:rPr>
              <a:pPr eaLnBrk="1" hangingPunct="1">
                <a:spcBef>
                  <a:spcPct val="0"/>
                </a:spcBef>
                <a:buClrTx/>
                <a:buFontTx/>
                <a:buNone/>
              </a:pPr>
              <a:t>17</a:t>
            </a:fld>
            <a:endParaRPr lang="en-AU" altLang="en-US" sz="900" dirty="0">
              <a:solidFill>
                <a:srgbClr val="777777"/>
              </a:solidFill>
            </a:endParaRPr>
          </a:p>
        </p:txBody>
      </p:sp>
      <p:sp>
        <p:nvSpPr>
          <p:cNvPr id="78850" name="Title 1"/>
          <p:cNvSpPr>
            <a:spLocks noGrp="1"/>
          </p:cNvSpPr>
          <p:nvPr>
            <p:ph type="title" idx="4294967295"/>
          </p:nvPr>
        </p:nvSpPr>
        <p:spPr>
          <a:xfrm>
            <a:off x="161924" y="1189038"/>
            <a:ext cx="7434411" cy="422275"/>
          </a:xfrm>
          <a:prstGeom prst="rect">
            <a:avLst/>
          </a:prstGeom>
        </p:spPr>
        <p:txBody>
          <a:bodyPr>
            <a:noAutofit/>
          </a:bodyPr>
          <a:lstStyle/>
          <a:p>
            <a:r>
              <a:rPr lang="en-AU" altLang="en-US" b="1" dirty="0" smtClean="0">
                <a:solidFill>
                  <a:srgbClr val="C00000"/>
                </a:solidFill>
              </a:rPr>
              <a:t>DASR.139.70 – Quality Management System</a:t>
            </a:r>
          </a:p>
        </p:txBody>
      </p:sp>
      <p:sp>
        <p:nvSpPr>
          <p:cNvPr id="78851" name="Rectangle 3"/>
          <p:cNvSpPr txBox="1">
            <a:spLocks/>
          </p:cNvSpPr>
          <p:nvPr/>
        </p:nvSpPr>
        <p:spPr bwMode="auto">
          <a:xfrm>
            <a:off x="354807" y="1785442"/>
            <a:ext cx="8150366" cy="388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defRPr>
            </a:lvl1pPr>
            <a:lvl2pPr marL="742950" indent="-28575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D94821"/>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r>
              <a:rPr lang="en-AU" dirty="0" smtClean="0"/>
              <a:t>DASR.139.70 </a:t>
            </a:r>
            <a:r>
              <a:rPr lang="en-AU" dirty="0"/>
              <a:t>formalises the requirement for a </a:t>
            </a:r>
            <a:r>
              <a:rPr lang="en-AU" dirty="0" smtClean="0"/>
              <a:t>quality </a:t>
            </a:r>
            <a:r>
              <a:rPr lang="en-AU" dirty="0"/>
              <a:t>management system</a:t>
            </a:r>
          </a:p>
          <a:p>
            <a:r>
              <a:rPr lang="en-AU" dirty="0"/>
              <a:t>A </a:t>
            </a:r>
            <a:r>
              <a:rPr lang="en-AU" dirty="0" smtClean="0"/>
              <a:t>quality </a:t>
            </a:r>
            <a:r>
              <a:rPr lang="en-AU" dirty="0"/>
              <a:t>management system will be required for AD OPR approval</a:t>
            </a:r>
          </a:p>
          <a:p>
            <a:r>
              <a:rPr lang="en-AU" dirty="0" smtClean="0"/>
              <a:t>QMS encompasses:</a:t>
            </a:r>
          </a:p>
          <a:p>
            <a:pPr lvl="1"/>
            <a:r>
              <a:rPr lang="en-AU" dirty="0" smtClean="0"/>
              <a:t>Quality </a:t>
            </a:r>
            <a:r>
              <a:rPr lang="en-AU" dirty="0"/>
              <a:t>Planning</a:t>
            </a:r>
          </a:p>
          <a:p>
            <a:pPr lvl="1"/>
            <a:r>
              <a:rPr lang="en-AU" dirty="0"/>
              <a:t>Quality Assurance</a:t>
            </a:r>
          </a:p>
          <a:p>
            <a:pPr lvl="1"/>
            <a:r>
              <a:rPr lang="en-AU" dirty="0"/>
              <a:t>Quality Controls</a:t>
            </a:r>
          </a:p>
          <a:p>
            <a:pPr lvl="1"/>
            <a:r>
              <a:rPr lang="en-AU" dirty="0"/>
              <a:t>Quality </a:t>
            </a:r>
            <a:r>
              <a:rPr lang="en-AU" dirty="0" smtClean="0"/>
              <a:t>Improvement</a:t>
            </a:r>
          </a:p>
          <a:p>
            <a:r>
              <a:rPr lang="en-AU" dirty="0" smtClean="0"/>
              <a:t>A </a:t>
            </a:r>
            <a:r>
              <a:rPr lang="en-AU" dirty="0"/>
              <a:t>ISO 9001 QMS is not required, but could be a standard used for guidance</a:t>
            </a:r>
          </a:p>
        </p:txBody>
      </p:sp>
    </p:spTree>
    <p:extLst>
      <p:ext uri="{BB962C8B-B14F-4D97-AF65-F5344CB8AC3E}">
        <p14:creationId xmlns:p14="http://schemas.microsoft.com/office/powerpoint/2010/main" val="43572745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63" y="1844824"/>
            <a:ext cx="4131121" cy="4320480"/>
          </a:xfrm>
        </p:spPr>
        <p:txBody>
          <a:bodyPr/>
          <a:lstStyle/>
          <a:p>
            <a:r>
              <a:rPr lang="en-AU" dirty="0" smtClean="0"/>
              <a:t>AD Org &amp; MGMT</a:t>
            </a:r>
          </a:p>
          <a:p>
            <a:r>
              <a:rPr lang="en-AU" dirty="0" smtClean="0"/>
              <a:t>Master contact list</a:t>
            </a:r>
          </a:p>
          <a:p>
            <a:r>
              <a:rPr lang="en-AU" dirty="0" smtClean="0"/>
              <a:t>AD CB &amp; non compliances</a:t>
            </a:r>
          </a:p>
          <a:p>
            <a:r>
              <a:rPr lang="en-AU" dirty="0" smtClean="0"/>
              <a:t>Ref pavement strength</a:t>
            </a:r>
          </a:p>
          <a:p>
            <a:r>
              <a:rPr lang="en-AU" dirty="0" smtClean="0"/>
              <a:t>Public info</a:t>
            </a:r>
          </a:p>
          <a:p>
            <a:r>
              <a:rPr lang="en-AU" dirty="0"/>
              <a:t>A</a:t>
            </a:r>
            <a:r>
              <a:rPr lang="en-AU" dirty="0" smtClean="0"/>
              <a:t>RFF</a:t>
            </a:r>
          </a:p>
          <a:p>
            <a:r>
              <a:rPr lang="en-AU" dirty="0" smtClean="0"/>
              <a:t>AD Emerg Plan</a:t>
            </a:r>
          </a:p>
          <a:p>
            <a:r>
              <a:rPr lang="en-AU" dirty="0" smtClean="0"/>
              <a:t>Wildlife Hazard Mgmt Plan</a:t>
            </a:r>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18</a:t>
            </a:fld>
            <a:endParaRPr lang="en-AU" altLang="en-US" dirty="0"/>
          </a:p>
        </p:txBody>
      </p:sp>
      <p:sp>
        <p:nvSpPr>
          <p:cNvPr id="5" name="Title 1"/>
          <p:cNvSpPr txBox="1">
            <a:spLocks/>
          </p:cNvSpPr>
          <p:nvPr/>
        </p:nvSpPr>
        <p:spPr>
          <a:xfrm>
            <a:off x="251520" y="1183754"/>
            <a:ext cx="843528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Aerodrome Manual content</a:t>
            </a:r>
          </a:p>
        </p:txBody>
      </p:sp>
      <p:sp>
        <p:nvSpPr>
          <p:cNvPr id="6" name="Content Placeholder 2"/>
          <p:cNvSpPr txBox="1">
            <a:spLocks/>
          </p:cNvSpPr>
          <p:nvPr/>
        </p:nvSpPr>
        <p:spPr bwMode="auto">
          <a:xfrm>
            <a:off x="4586123" y="1844824"/>
            <a:ext cx="4131121"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20000"/>
              </a:spcBef>
              <a:spcAft>
                <a:spcPct val="0"/>
              </a:spcAft>
              <a:buClr>
                <a:srgbClr val="D94821"/>
              </a:buClr>
              <a:buChar char="•"/>
              <a:defRPr sz="20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20000"/>
              </a:spcBef>
              <a:spcAft>
                <a:spcPct val="0"/>
              </a:spcAft>
              <a:buClr>
                <a:srgbClr val="D94821"/>
              </a:buClr>
              <a:buFont typeface="Arial" panose="020B0604020202020204" pitchFamily="34" charset="0"/>
              <a:buChar char="–"/>
              <a:defRPr sz="20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20000"/>
              </a:spcBef>
              <a:spcAft>
                <a:spcPct val="0"/>
              </a:spcAft>
              <a:buClr>
                <a:srgbClr val="D94821"/>
              </a:buClr>
              <a:buFont typeface="Wingdings" panose="05000000000000000000" pitchFamily="2" charset="2"/>
              <a:buChar char="Ø"/>
              <a:defRPr sz="2000" kern="1200">
                <a:solidFill>
                  <a:schemeClr val="tx1"/>
                </a:solidFill>
                <a:latin typeface="Arial" charset="0"/>
                <a:ea typeface="ＭＳ Ｐゴシック" pitchFamily="34" charset="-128"/>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smtClean="0"/>
              <a:t>Low Vis Proc</a:t>
            </a:r>
          </a:p>
          <a:p>
            <a:r>
              <a:rPr lang="en-AU" dirty="0" smtClean="0"/>
              <a:t>Obstacle Data Coverage</a:t>
            </a:r>
          </a:p>
          <a:p>
            <a:r>
              <a:rPr lang="en-AU" dirty="0" smtClean="0"/>
              <a:t>FOD</a:t>
            </a:r>
          </a:p>
          <a:p>
            <a:r>
              <a:rPr lang="en-AU" dirty="0" smtClean="0"/>
              <a:t>AD Service &amp; Tech Insp</a:t>
            </a:r>
          </a:p>
          <a:p>
            <a:r>
              <a:rPr lang="en-AU" dirty="0" smtClean="0"/>
              <a:t>AD description</a:t>
            </a:r>
          </a:p>
          <a:p>
            <a:r>
              <a:rPr lang="en-AU" dirty="0" smtClean="0"/>
              <a:t>AD Security</a:t>
            </a:r>
          </a:p>
          <a:p>
            <a:r>
              <a:rPr lang="en-AU" dirty="0" smtClean="0"/>
              <a:t>Auth appts to amend OIP</a:t>
            </a:r>
          </a:p>
          <a:p>
            <a:r>
              <a:rPr lang="en-AU" dirty="0" smtClean="0"/>
              <a:t>AD works Safety</a:t>
            </a:r>
          </a:p>
          <a:p>
            <a:r>
              <a:rPr lang="en-AU" dirty="0" smtClean="0"/>
              <a:t>Dev must approved by AD OPR and recorded</a:t>
            </a:r>
          </a:p>
        </p:txBody>
      </p:sp>
    </p:spTree>
    <p:extLst>
      <p:ext uri="{BB962C8B-B14F-4D97-AF65-F5344CB8AC3E}">
        <p14:creationId xmlns:p14="http://schemas.microsoft.com/office/powerpoint/2010/main" val="1044615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11560" y="2492896"/>
            <a:ext cx="7886700" cy="1500187"/>
          </a:xfrm>
        </p:spPr>
        <p:txBody>
          <a:bodyPr anchor="ctr"/>
          <a:lstStyle/>
          <a:p>
            <a:pPr algn="ctr"/>
            <a:r>
              <a:rPr lang="en-AU" sz="3200" dirty="0" smtClean="0">
                <a:solidFill>
                  <a:srgbClr val="C00000"/>
                </a:solidFill>
                <a:latin typeface="Georgia" panose="02040502050405020303" pitchFamily="18" charset="0"/>
              </a:rPr>
              <a:t>Aerodrome Certification</a:t>
            </a:r>
            <a:endParaRPr lang="en-AU" sz="3200" dirty="0">
              <a:solidFill>
                <a:srgbClr val="C00000"/>
              </a:solidFill>
              <a:latin typeface="Georgia" panose="02040502050405020303" pitchFamily="18" charset="0"/>
            </a:endParaRPr>
          </a:p>
        </p:txBody>
      </p:sp>
      <p:sp>
        <p:nvSpPr>
          <p:cNvPr id="4" name="Slide Number Placeholder 3"/>
          <p:cNvSpPr>
            <a:spLocks noGrp="1"/>
          </p:cNvSpPr>
          <p:nvPr>
            <p:ph type="sldNum" sz="quarter" idx="4294967295"/>
          </p:nvPr>
        </p:nvSpPr>
        <p:spPr>
          <a:xfrm>
            <a:off x="7010400" y="6492875"/>
            <a:ext cx="2133600" cy="365125"/>
          </a:xfrm>
        </p:spPr>
        <p:txBody>
          <a:bodyPr/>
          <a:lstStyle/>
          <a:p>
            <a:pPr>
              <a:defRPr/>
            </a:pPr>
            <a:fld id="{B35CCCE6-15B2-417A-9588-DF7045A08B28}" type="slidenum">
              <a:rPr lang="en-AU" altLang="en-US" smtClean="0"/>
              <a:pPr>
                <a:defRPr/>
              </a:pPr>
              <a:t>19</a:t>
            </a:fld>
            <a:endParaRPr lang="en-AU" altLang="en-US" dirty="0"/>
          </a:p>
        </p:txBody>
      </p:sp>
    </p:spTree>
    <p:extLst>
      <p:ext uri="{BB962C8B-B14F-4D97-AF65-F5344CB8AC3E}">
        <p14:creationId xmlns:p14="http://schemas.microsoft.com/office/powerpoint/2010/main" val="2467298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1170829"/>
            <a:ext cx="8229600" cy="561975"/>
          </a:xfrm>
        </p:spPr>
        <p:txBody>
          <a:bodyPr/>
          <a:lstStyle/>
          <a:p>
            <a:r>
              <a:rPr lang="en-AU" b="1" dirty="0" smtClean="0">
                <a:solidFill>
                  <a:srgbClr val="C00000"/>
                </a:solidFill>
              </a:rPr>
              <a:t>Scope</a:t>
            </a:r>
            <a:endParaRPr lang="en-AU" b="1" dirty="0">
              <a:solidFill>
                <a:srgbClr val="C00000"/>
              </a:solidFill>
            </a:endParaRPr>
          </a:p>
        </p:txBody>
      </p:sp>
      <p:sp>
        <p:nvSpPr>
          <p:cNvPr id="4" name="Content Placeholder 3"/>
          <p:cNvSpPr>
            <a:spLocks noGrp="1"/>
          </p:cNvSpPr>
          <p:nvPr>
            <p:ph idx="1"/>
          </p:nvPr>
        </p:nvSpPr>
        <p:spPr>
          <a:xfrm>
            <a:off x="250825" y="1773623"/>
            <a:ext cx="8569325" cy="3959969"/>
          </a:xfrm>
        </p:spPr>
        <p:txBody>
          <a:bodyPr/>
          <a:lstStyle/>
          <a:p>
            <a:r>
              <a:rPr lang="en-AU" dirty="0" smtClean="0"/>
              <a:t>Defence aviation safety environment structure and regulations</a:t>
            </a:r>
          </a:p>
          <a:p>
            <a:r>
              <a:rPr lang="en-AU" dirty="0" smtClean="0"/>
              <a:t>DASR 139 organisation and approvals</a:t>
            </a:r>
          </a:p>
          <a:p>
            <a:r>
              <a:rPr lang="en-AU" dirty="0" smtClean="0"/>
              <a:t>Aerodrome operator</a:t>
            </a:r>
          </a:p>
          <a:p>
            <a:r>
              <a:rPr lang="en-AU" dirty="0" smtClean="0"/>
              <a:t>Aerodrome approval</a:t>
            </a:r>
          </a:p>
          <a:p>
            <a:pPr lvl="1"/>
            <a:r>
              <a:rPr lang="en-AU" dirty="0" smtClean="0"/>
              <a:t>Aerodrome Manual</a:t>
            </a:r>
          </a:p>
          <a:p>
            <a:pPr lvl="1"/>
            <a:r>
              <a:rPr lang="en-AU" dirty="0" smtClean="0"/>
              <a:t>Aerodrome Certification</a:t>
            </a:r>
          </a:p>
          <a:p>
            <a:r>
              <a:rPr lang="en-AU" dirty="0" smtClean="0"/>
              <a:t>What is coming</a:t>
            </a:r>
          </a:p>
          <a:p>
            <a:endParaRPr lang="en-AU" dirty="0" smtClean="0"/>
          </a:p>
          <a:p>
            <a:endParaRPr lang="en-AU" dirty="0" smtClean="0"/>
          </a:p>
          <a:p>
            <a:endParaRPr lang="en-AU" dirty="0"/>
          </a:p>
        </p:txBody>
      </p:sp>
      <p:sp>
        <p:nvSpPr>
          <p:cNvPr id="2" name="Slide Number Placeholder 1"/>
          <p:cNvSpPr>
            <a:spLocks noGrp="1"/>
          </p:cNvSpPr>
          <p:nvPr>
            <p:ph type="sldNum" sz="quarter" idx="4294967295"/>
          </p:nvPr>
        </p:nvSpPr>
        <p:spPr>
          <a:xfrm>
            <a:off x="7010400" y="6492875"/>
            <a:ext cx="2133600" cy="365125"/>
          </a:xfrm>
        </p:spPr>
        <p:txBody>
          <a:bodyPr/>
          <a:lstStyle/>
          <a:p>
            <a:pPr>
              <a:defRPr/>
            </a:pPr>
            <a:fld id="{920D2158-B14B-4EC5-BAE3-2C4FD753082F}" type="slidenum">
              <a:rPr lang="en-AU" altLang="en-US" smtClean="0"/>
              <a:pPr>
                <a:defRPr/>
              </a:pPr>
              <a:t>2</a:t>
            </a:fld>
            <a:endParaRPr lang="en-AU" altLang="en-US" dirty="0"/>
          </a:p>
        </p:txBody>
      </p:sp>
      <p:sp>
        <p:nvSpPr>
          <p:cNvPr id="5" name="TextBox 4"/>
          <p:cNvSpPr txBox="1"/>
          <p:nvPr/>
        </p:nvSpPr>
        <p:spPr>
          <a:xfrm>
            <a:off x="1484957" y="4912904"/>
            <a:ext cx="5761335" cy="1200329"/>
          </a:xfrm>
          <a:prstGeom prst="rect">
            <a:avLst/>
          </a:prstGeom>
          <a:noFill/>
        </p:spPr>
        <p:txBody>
          <a:bodyPr wrap="square" rtlCol="0">
            <a:spAutoFit/>
          </a:bodyPr>
          <a:lstStyle/>
          <a:p>
            <a:r>
              <a:rPr lang="en-AU" dirty="0"/>
              <a:t>The DASA mission </a:t>
            </a:r>
            <a:r>
              <a:rPr lang="en-AU" dirty="0" smtClean="0"/>
              <a:t>is: </a:t>
            </a:r>
          </a:p>
          <a:p>
            <a:pPr algn="ctr"/>
            <a:r>
              <a:rPr lang="en-AU" i="1" dirty="0" smtClean="0"/>
              <a:t>“</a:t>
            </a:r>
            <a:r>
              <a:rPr lang="en-AU" i="1" dirty="0"/>
              <a:t>to support aviation commanders and assure a credible and defensible level of aviation safety”</a:t>
            </a:r>
            <a:r>
              <a:rPr lang="en-AU" dirty="0"/>
              <a:t>. </a:t>
            </a:r>
          </a:p>
          <a:p>
            <a:endParaRPr lang="en-AU" dirty="0"/>
          </a:p>
        </p:txBody>
      </p:sp>
    </p:spTree>
    <p:extLst>
      <p:ext uri="{BB962C8B-B14F-4D97-AF65-F5344CB8AC3E}">
        <p14:creationId xmlns:p14="http://schemas.microsoft.com/office/powerpoint/2010/main" val="1752685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4ECE05D9-AFF9-49E0-92E0-B1798B651FEE}" type="slidenum">
              <a:rPr lang="en-GB" altLang="en-US" smtClean="0">
                <a:solidFill>
                  <a:srgbClr val="898989"/>
                </a:solidFill>
                <a:latin typeface="Arial" panose="020B0604020202020204" pitchFamily="34" charset="0"/>
              </a:rPr>
              <a:pPr/>
              <a:t>20</a:t>
            </a:fld>
            <a:endParaRPr lang="en-GB" altLang="en-US" dirty="0" smtClean="0">
              <a:solidFill>
                <a:srgbClr val="898989"/>
              </a:solidFill>
              <a:latin typeface="Arial" panose="020B0604020202020204" pitchFamily="34" charset="0"/>
            </a:endParaRPr>
          </a:p>
        </p:txBody>
      </p:sp>
      <p:sp>
        <p:nvSpPr>
          <p:cNvPr id="85" name="Rounded Rectangle 84">
            <a:hlinkClick r:id="rId3" action="ppaction://hlinksldjump"/>
          </p:cNvPr>
          <p:cNvSpPr/>
          <p:nvPr/>
        </p:nvSpPr>
        <p:spPr bwMode="auto">
          <a:xfrm>
            <a:off x="100013" y="5141715"/>
            <a:ext cx="8922544" cy="735806"/>
          </a:xfrm>
          <a:prstGeom prst="roundRect">
            <a:avLst>
              <a:gd name="adj" fmla="val 12654"/>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endParaRPr lang="en-AU" sz="900" b="1" dirty="0">
              <a:solidFill>
                <a:schemeClr val="bg1"/>
              </a:solidFill>
              <a:cs typeface="Times New Roman" panose="02020603050405020304" pitchFamily="18" charset="0"/>
            </a:endParaRPr>
          </a:p>
        </p:txBody>
      </p:sp>
      <p:sp>
        <p:nvSpPr>
          <p:cNvPr id="86" name="Rounded Rectangle 85">
            <a:hlinkClick r:id="rId3" action="ppaction://hlinksldjump"/>
          </p:cNvPr>
          <p:cNvSpPr/>
          <p:nvPr/>
        </p:nvSpPr>
        <p:spPr bwMode="auto">
          <a:xfrm>
            <a:off x="100013" y="4685705"/>
            <a:ext cx="8922544" cy="388144"/>
          </a:xfrm>
          <a:prstGeom prst="roundRect">
            <a:avLst>
              <a:gd name="adj" fmla="val 12654"/>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endParaRPr lang="en-AU" sz="900" b="1" dirty="0">
              <a:solidFill>
                <a:schemeClr val="bg1"/>
              </a:solidFill>
              <a:cs typeface="Times New Roman" panose="02020603050405020304" pitchFamily="18" charset="0"/>
            </a:endParaRPr>
          </a:p>
        </p:txBody>
      </p:sp>
      <p:sp>
        <p:nvSpPr>
          <p:cNvPr id="87" name="Rounded Rectangle 86">
            <a:hlinkClick r:id="rId3" action="ppaction://hlinksldjump"/>
          </p:cNvPr>
          <p:cNvSpPr/>
          <p:nvPr/>
        </p:nvSpPr>
        <p:spPr bwMode="auto">
          <a:xfrm>
            <a:off x="100013" y="4058246"/>
            <a:ext cx="8922544" cy="556022"/>
          </a:xfrm>
          <a:prstGeom prst="roundRect">
            <a:avLst>
              <a:gd name="adj" fmla="val 12654"/>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endParaRPr lang="en-AU" sz="900" b="1" dirty="0">
              <a:solidFill>
                <a:schemeClr val="bg1"/>
              </a:solidFill>
              <a:cs typeface="Times New Roman" panose="02020603050405020304" pitchFamily="18" charset="0"/>
            </a:endParaRPr>
          </a:p>
        </p:txBody>
      </p:sp>
      <p:sp>
        <p:nvSpPr>
          <p:cNvPr id="88" name="Rounded Rectangle 87">
            <a:hlinkClick r:id="rId3" action="ppaction://hlinksldjump"/>
          </p:cNvPr>
          <p:cNvSpPr/>
          <p:nvPr/>
        </p:nvSpPr>
        <p:spPr bwMode="auto">
          <a:xfrm>
            <a:off x="100013" y="3247431"/>
            <a:ext cx="8922544" cy="735806"/>
          </a:xfrm>
          <a:prstGeom prst="roundRect">
            <a:avLst>
              <a:gd name="adj" fmla="val 12654"/>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endParaRPr lang="en-AU" sz="900" b="1" dirty="0">
              <a:solidFill>
                <a:schemeClr val="bg1"/>
              </a:solidFill>
              <a:cs typeface="Times New Roman" panose="02020603050405020304" pitchFamily="18" charset="0"/>
            </a:endParaRPr>
          </a:p>
        </p:txBody>
      </p:sp>
      <p:sp>
        <p:nvSpPr>
          <p:cNvPr id="89" name="Rounded Rectangle 88">
            <a:hlinkClick r:id="rId3" action="ppaction://hlinksldjump"/>
          </p:cNvPr>
          <p:cNvSpPr/>
          <p:nvPr/>
        </p:nvSpPr>
        <p:spPr bwMode="auto">
          <a:xfrm>
            <a:off x="100013" y="2787849"/>
            <a:ext cx="8922544" cy="386953"/>
          </a:xfrm>
          <a:prstGeom prst="roundRect">
            <a:avLst>
              <a:gd name="adj" fmla="val 12654"/>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endParaRPr lang="en-AU" sz="900" b="1" dirty="0">
              <a:solidFill>
                <a:schemeClr val="bg1"/>
              </a:solidFill>
              <a:cs typeface="Times New Roman" panose="02020603050405020304" pitchFamily="18" charset="0"/>
            </a:endParaRPr>
          </a:p>
        </p:txBody>
      </p:sp>
      <p:sp>
        <p:nvSpPr>
          <p:cNvPr id="90" name="Rounded Rectangle 89">
            <a:hlinkClick r:id="rId3" action="ppaction://hlinksldjump"/>
          </p:cNvPr>
          <p:cNvSpPr/>
          <p:nvPr/>
        </p:nvSpPr>
        <p:spPr bwMode="auto">
          <a:xfrm>
            <a:off x="100013" y="2152055"/>
            <a:ext cx="8922544" cy="556022"/>
          </a:xfrm>
          <a:prstGeom prst="roundRect">
            <a:avLst>
              <a:gd name="adj" fmla="val 12654"/>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endParaRPr lang="en-AU" sz="900" b="1" dirty="0">
              <a:solidFill>
                <a:schemeClr val="bg1"/>
              </a:solidFill>
              <a:cs typeface="Times New Roman" panose="02020603050405020304" pitchFamily="18" charset="0"/>
            </a:endParaRPr>
          </a:p>
        </p:txBody>
      </p:sp>
      <p:sp>
        <p:nvSpPr>
          <p:cNvPr id="91" name="Rounded Rectangle 90">
            <a:hlinkClick r:id="rId3" action="ppaction://hlinksldjump"/>
          </p:cNvPr>
          <p:cNvSpPr/>
          <p:nvPr/>
        </p:nvSpPr>
        <p:spPr bwMode="auto">
          <a:xfrm>
            <a:off x="100013" y="1700808"/>
            <a:ext cx="8922544" cy="388144"/>
          </a:xfrm>
          <a:prstGeom prst="roundRect">
            <a:avLst>
              <a:gd name="adj" fmla="val 12654"/>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endParaRPr lang="en-AU" sz="900" b="1" dirty="0">
              <a:solidFill>
                <a:schemeClr val="bg1"/>
              </a:solidFill>
              <a:cs typeface="Times New Roman" panose="02020603050405020304" pitchFamily="18" charset="0"/>
            </a:endParaRPr>
          </a:p>
        </p:txBody>
      </p:sp>
      <p:sp>
        <p:nvSpPr>
          <p:cNvPr id="92" name="Title 1"/>
          <p:cNvSpPr txBox="1">
            <a:spLocks/>
          </p:cNvSpPr>
          <p:nvPr/>
        </p:nvSpPr>
        <p:spPr>
          <a:xfrm>
            <a:off x="179512" y="1116419"/>
            <a:ext cx="8609682" cy="561975"/>
          </a:xfrm>
          <a:prstGeom prst="rect">
            <a:avLst/>
          </a:prstGeom>
        </p:spPr>
        <p:txBody>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DASR 139.80 - Aerodrome Certification Activities</a:t>
            </a:r>
            <a:endParaRPr lang="en-AU" altLang="en-US" b="1" dirty="0">
              <a:solidFill>
                <a:srgbClr val="C00000"/>
              </a:solidFill>
            </a:endParaRPr>
          </a:p>
        </p:txBody>
      </p:sp>
      <p:sp>
        <p:nvSpPr>
          <p:cNvPr id="93" name="Rounded Rectangle 92">
            <a:hlinkClick r:id="rId3" action="ppaction://hlinksldjump"/>
          </p:cNvPr>
          <p:cNvSpPr/>
          <p:nvPr/>
        </p:nvSpPr>
        <p:spPr bwMode="auto">
          <a:xfrm>
            <a:off x="2525316" y="2188692"/>
            <a:ext cx="2776538" cy="191690"/>
          </a:xfrm>
          <a:prstGeom prst="roundRect">
            <a:avLst/>
          </a:prstGeom>
          <a:solidFill>
            <a:schemeClr val="bg1">
              <a:lumMod val="95000"/>
            </a:schemeClr>
          </a:solidFill>
          <a:ln w="19050">
            <a:solidFill>
              <a:schemeClr val="tx1">
                <a:lumMod val="95000"/>
                <a:lumOff val="5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825" dirty="0">
                <a:solidFill>
                  <a:schemeClr val="tx1"/>
                </a:solidFill>
                <a:cs typeface="Times New Roman" panose="02020603050405020304" pitchFamily="18" charset="0"/>
              </a:rPr>
              <a:t>Develop Certification Program Plan </a:t>
            </a:r>
            <a:r>
              <a:rPr lang="en-AU" sz="750" dirty="0">
                <a:solidFill>
                  <a:schemeClr val="tx1"/>
                </a:solidFill>
                <a:cs typeface="Times New Roman" panose="02020603050405020304" pitchFamily="18" charset="0"/>
              </a:rPr>
              <a:t>(optional)</a:t>
            </a:r>
          </a:p>
        </p:txBody>
      </p:sp>
      <p:sp>
        <p:nvSpPr>
          <p:cNvPr id="94" name="Rounded Rectangle 93">
            <a:hlinkClick r:id="rId3" action="ppaction://hlinksldjump"/>
          </p:cNvPr>
          <p:cNvSpPr/>
          <p:nvPr/>
        </p:nvSpPr>
        <p:spPr bwMode="auto">
          <a:xfrm>
            <a:off x="2528888" y="2436340"/>
            <a:ext cx="2772966" cy="203597"/>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Define and Authority-agreed CB </a:t>
            </a:r>
            <a:r>
              <a:rPr lang="en-AU" sz="825" b="1" dirty="0">
                <a:solidFill>
                  <a:schemeClr val="tx1"/>
                </a:solidFill>
                <a:cs typeface="Times New Roman" panose="02020603050405020304" pitchFamily="18" charset="0"/>
              </a:rPr>
              <a:t>(139.80.A(1))</a:t>
            </a:r>
          </a:p>
        </p:txBody>
      </p:sp>
      <p:sp>
        <p:nvSpPr>
          <p:cNvPr id="95" name="TextBox 1"/>
          <p:cNvSpPr txBox="1">
            <a:spLocks noChangeArrowheads="1"/>
          </p:cNvSpPr>
          <p:nvPr/>
        </p:nvSpPr>
        <p:spPr bwMode="auto">
          <a:xfrm>
            <a:off x="5453063" y="1700808"/>
            <a:ext cx="31087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AU" altLang="en-US" sz="900" dirty="0"/>
              <a:t>Aerodrome’s SOI/ SOIU/ OSI purpose and contents</a:t>
            </a:r>
          </a:p>
        </p:txBody>
      </p:sp>
      <p:sp>
        <p:nvSpPr>
          <p:cNvPr id="96" name="Rounded Rectangle 95">
            <a:hlinkClick r:id="rId3" action="ppaction://hlinksldjump"/>
          </p:cNvPr>
          <p:cNvSpPr/>
          <p:nvPr/>
        </p:nvSpPr>
        <p:spPr bwMode="auto">
          <a:xfrm>
            <a:off x="2525317" y="3286448"/>
            <a:ext cx="2782490" cy="192881"/>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Demonstrate Compliance </a:t>
            </a:r>
            <a:r>
              <a:rPr lang="en-AU" sz="825" b="1" dirty="0">
                <a:solidFill>
                  <a:schemeClr val="tx1"/>
                </a:solidFill>
                <a:cs typeface="Times New Roman" panose="02020603050405020304" pitchFamily="18" charset="0"/>
              </a:rPr>
              <a:t>(139.80.A(2))</a:t>
            </a:r>
            <a:r>
              <a:rPr lang="en-AU" sz="825" dirty="0">
                <a:solidFill>
                  <a:schemeClr val="tx1"/>
                </a:solidFill>
                <a:cs typeface="Times New Roman" panose="02020603050405020304" pitchFamily="18" charset="0"/>
              </a:rPr>
              <a:t> </a:t>
            </a:r>
            <a:endParaRPr lang="en-AU" sz="750" dirty="0">
              <a:solidFill>
                <a:schemeClr val="tx1"/>
              </a:solidFill>
              <a:cs typeface="Times New Roman" panose="02020603050405020304" pitchFamily="18" charset="0"/>
            </a:endParaRPr>
          </a:p>
        </p:txBody>
      </p:sp>
      <p:sp>
        <p:nvSpPr>
          <p:cNvPr id="97" name="Rounded Rectangle 96">
            <a:hlinkClick r:id="rId3" action="ppaction://hlinksldjump"/>
          </p:cNvPr>
          <p:cNvSpPr/>
          <p:nvPr/>
        </p:nvSpPr>
        <p:spPr bwMode="auto">
          <a:xfrm>
            <a:off x="2525316" y="3738885"/>
            <a:ext cx="2787253" cy="186928"/>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Declare Compliance </a:t>
            </a:r>
            <a:r>
              <a:rPr lang="en-AU" sz="825" b="1" dirty="0">
                <a:solidFill>
                  <a:schemeClr val="tx1"/>
                </a:solidFill>
                <a:cs typeface="Times New Roman" panose="02020603050405020304" pitchFamily="18" charset="0"/>
              </a:rPr>
              <a:t>(139.80.A(3))</a:t>
            </a:r>
            <a:r>
              <a:rPr lang="en-AU" sz="825" dirty="0">
                <a:solidFill>
                  <a:schemeClr val="tx1"/>
                </a:solidFill>
                <a:cs typeface="Times New Roman" panose="02020603050405020304" pitchFamily="18" charset="0"/>
              </a:rPr>
              <a:t> </a:t>
            </a:r>
            <a:endParaRPr lang="en-AU" sz="750" dirty="0">
              <a:solidFill>
                <a:schemeClr val="tx1"/>
              </a:solidFill>
              <a:cs typeface="Times New Roman" panose="02020603050405020304" pitchFamily="18" charset="0"/>
            </a:endParaRPr>
          </a:p>
        </p:txBody>
      </p:sp>
      <p:sp>
        <p:nvSpPr>
          <p:cNvPr id="98" name="Rounded Rectangle 97">
            <a:hlinkClick r:id="rId3" action="ppaction://hlinksldjump"/>
          </p:cNvPr>
          <p:cNvSpPr/>
          <p:nvPr/>
        </p:nvSpPr>
        <p:spPr bwMode="auto">
          <a:xfrm>
            <a:off x="2525316" y="4094882"/>
            <a:ext cx="2776538" cy="198835"/>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Support continued compliance </a:t>
            </a:r>
            <a:r>
              <a:rPr lang="en-AU" sz="825" b="1" dirty="0">
                <a:solidFill>
                  <a:schemeClr val="tx1"/>
                </a:solidFill>
                <a:cs typeface="Times New Roman" panose="02020603050405020304" pitchFamily="18" charset="0"/>
              </a:rPr>
              <a:t>(139.80.A(4))</a:t>
            </a:r>
            <a:r>
              <a:rPr lang="en-AU" sz="825" dirty="0">
                <a:solidFill>
                  <a:schemeClr val="tx1"/>
                </a:solidFill>
                <a:cs typeface="Times New Roman" panose="02020603050405020304" pitchFamily="18" charset="0"/>
              </a:rPr>
              <a:t> </a:t>
            </a:r>
            <a:r>
              <a:rPr lang="en-AU" sz="1050" dirty="0">
                <a:solidFill>
                  <a:schemeClr val="tx1"/>
                </a:solidFill>
                <a:cs typeface="Times New Roman" panose="02020603050405020304" pitchFamily="18" charset="0"/>
              </a:rPr>
              <a:t> </a:t>
            </a:r>
            <a:endParaRPr lang="en-AU" sz="825" dirty="0">
              <a:solidFill>
                <a:schemeClr val="tx1"/>
              </a:solidFill>
              <a:cs typeface="Times New Roman" panose="02020603050405020304" pitchFamily="18" charset="0"/>
            </a:endParaRPr>
          </a:p>
        </p:txBody>
      </p:sp>
      <p:sp>
        <p:nvSpPr>
          <p:cNvPr id="99" name="Rounded Rectangle 98">
            <a:hlinkClick r:id="rId3" action="ppaction://hlinksldjump"/>
          </p:cNvPr>
          <p:cNvSpPr/>
          <p:nvPr/>
        </p:nvSpPr>
        <p:spPr bwMode="auto">
          <a:xfrm>
            <a:off x="2525316" y="4354438"/>
            <a:ext cx="2787253" cy="189310"/>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Support continuing safe operations </a:t>
            </a:r>
            <a:r>
              <a:rPr lang="en-AU" sz="825" b="1" dirty="0">
                <a:solidFill>
                  <a:schemeClr val="tx1"/>
                </a:solidFill>
                <a:cs typeface="Times New Roman" panose="02020603050405020304" pitchFamily="18" charset="0"/>
              </a:rPr>
              <a:t>(139.80.A(5)</a:t>
            </a:r>
            <a:r>
              <a:rPr lang="en-AU" sz="825" dirty="0">
                <a:solidFill>
                  <a:schemeClr val="tx1"/>
                </a:solidFill>
                <a:cs typeface="Times New Roman" panose="02020603050405020304" pitchFamily="18" charset="0"/>
              </a:rPr>
              <a:t>)</a:t>
            </a:r>
            <a:r>
              <a:rPr lang="en-AU" sz="1050" dirty="0">
                <a:solidFill>
                  <a:schemeClr val="tx1"/>
                </a:solidFill>
                <a:cs typeface="Times New Roman" panose="02020603050405020304" pitchFamily="18" charset="0"/>
              </a:rPr>
              <a:t> </a:t>
            </a:r>
            <a:endParaRPr lang="en-AU" sz="825" dirty="0">
              <a:solidFill>
                <a:schemeClr val="tx1"/>
              </a:solidFill>
              <a:cs typeface="Times New Roman" panose="02020603050405020304" pitchFamily="18" charset="0"/>
            </a:endParaRPr>
          </a:p>
        </p:txBody>
      </p:sp>
      <p:sp>
        <p:nvSpPr>
          <p:cNvPr id="100" name="Rounded Rectangle 99">
            <a:hlinkClick r:id="rId3" action="ppaction://hlinksldjump"/>
          </p:cNvPr>
          <p:cNvSpPr/>
          <p:nvPr/>
        </p:nvSpPr>
        <p:spPr bwMode="auto">
          <a:xfrm>
            <a:off x="2525316" y="5143823"/>
            <a:ext cx="2776538" cy="215503"/>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Changes to Aerodrome Certification </a:t>
            </a:r>
            <a:r>
              <a:rPr lang="en-AU" sz="825" b="1" dirty="0">
                <a:solidFill>
                  <a:schemeClr val="tx1"/>
                </a:solidFill>
                <a:cs typeface="Times New Roman" panose="02020603050405020304" pitchFamily="18" charset="0"/>
              </a:rPr>
              <a:t>(DASR </a:t>
            </a:r>
            <a:r>
              <a:rPr lang="en-AU" sz="825" b="1" dirty="0" smtClean="0">
                <a:solidFill>
                  <a:schemeClr val="tx1"/>
                </a:solidFill>
                <a:cs typeface="Times New Roman" panose="02020603050405020304" pitchFamily="18" charset="0"/>
              </a:rPr>
              <a:t>139.80.B) </a:t>
            </a:r>
            <a:endParaRPr lang="en-AU" sz="825" b="1" dirty="0">
              <a:solidFill>
                <a:schemeClr val="tx1"/>
              </a:solidFill>
              <a:cs typeface="Times New Roman" panose="02020603050405020304" pitchFamily="18" charset="0"/>
            </a:endParaRPr>
          </a:p>
        </p:txBody>
      </p:sp>
      <p:sp>
        <p:nvSpPr>
          <p:cNvPr id="101" name="Rounded Rectangle 100"/>
          <p:cNvSpPr/>
          <p:nvPr/>
        </p:nvSpPr>
        <p:spPr bwMode="auto">
          <a:xfrm>
            <a:off x="2525316" y="5403379"/>
            <a:ext cx="2776538" cy="207169"/>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Maintenance of Aerodrome </a:t>
            </a:r>
            <a:r>
              <a:rPr lang="en-AU" sz="825" b="1" dirty="0">
                <a:solidFill>
                  <a:schemeClr val="tx1"/>
                </a:solidFill>
                <a:cs typeface="Times New Roman" panose="02020603050405020304" pitchFamily="18" charset="0"/>
              </a:rPr>
              <a:t>(DASR 139.90)</a:t>
            </a:r>
          </a:p>
        </p:txBody>
      </p:sp>
      <p:sp>
        <p:nvSpPr>
          <p:cNvPr id="102" name="Rounded Rectangle 101"/>
          <p:cNvSpPr/>
          <p:nvPr/>
        </p:nvSpPr>
        <p:spPr bwMode="auto">
          <a:xfrm>
            <a:off x="2525316" y="5662935"/>
            <a:ext cx="2776538" cy="189309"/>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Personnel Competency (AUS) </a:t>
            </a:r>
            <a:r>
              <a:rPr lang="en-AU" sz="825" b="1" dirty="0">
                <a:solidFill>
                  <a:schemeClr val="tx1"/>
                </a:solidFill>
                <a:cs typeface="Times New Roman" panose="02020603050405020304" pitchFamily="18" charset="0"/>
              </a:rPr>
              <a:t>(DASR 139.100)</a:t>
            </a:r>
          </a:p>
        </p:txBody>
      </p:sp>
      <p:sp>
        <p:nvSpPr>
          <p:cNvPr id="103" name="Rounded Rectangle 102">
            <a:hlinkClick r:id="rId3" action="ppaction://hlinksldjump"/>
          </p:cNvPr>
          <p:cNvSpPr/>
          <p:nvPr/>
        </p:nvSpPr>
        <p:spPr bwMode="auto">
          <a:xfrm>
            <a:off x="2525316" y="3517429"/>
            <a:ext cx="2776538" cy="196453"/>
          </a:xfrm>
          <a:prstGeom prst="roundRect">
            <a:avLst/>
          </a:prstGeom>
          <a:solidFill>
            <a:schemeClr val="bg1">
              <a:lumMod val="95000"/>
            </a:schemeClr>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0"/>
              </a:spcAft>
              <a:defRPr/>
            </a:pPr>
            <a:r>
              <a:rPr lang="en-AU" sz="825" dirty="0">
                <a:solidFill>
                  <a:schemeClr val="tx1"/>
                </a:solidFill>
                <a:cs typeface="Times New Roman" panose="02020603050405020304" pitchFamily="18" charset="0"/>
              </a:rPr>
              <a:t>Military Aerodrome Certification Review Item (MACRI)</a:t>
            </a:r>
          </a:p>
        </p:txBody>
      </p:sp>
      <p:sp>
        <p:nvSpPr>
          <p:cNvPr id="104" name="Rounded Rectangle 103">
            <a:hlinkClick r:id="rId3" action="ppaction://hlinksldjump"/>
          </p:cNvPr>
          <p:cNvSpPr/>
          <p:nvPr/>
        </p:nvSpPr>
        <p:spPr bwMode="auto">
          <a:xfrm>
            <a:off x="265510" y="1741290"/>
            <a:ext cx="2108597" cy="317897"/>
          </a:xfrm>
          <a:prstGeom prst="roundRect">
            <a:avLst>
              <a:gd name="adj" fmla="val 12654"/>
            </a:avLst>
          </a:prstGeom>
          <a:solidFill>
            <a:srgbClr val="EA6B14"/>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1050" b="1" dirty="0">
                <a:solidFill>
                  <a:schemeClr val="bg1"/>
                </a:solidFill>
                <a:cs typeface="Times New Roman" panose="02020603050405020304" pitchFamily="18" charset="0"/>
              </a:rPr>
              <a:t>Define Operating Intent</a:t>
            </a:r>
            <a:endParaRPr lang="en-AU" sz="825" b="1" dirty="0">
              <a:solidFill>
                <a:schemeClr val="bg1"/>
              </a:solidFill>
              <a:cs typeface="Times New Roman" panose="02020603050405020304" pitchFamily="18" charset="0"/>
            </a:endParaRPr>
          </a:p>
        </p:txBody>
      </p:sp>
      <p:sp>
        <p:nvSpPr>
          <p:cNvPr id="105" name="Rounded Rectangle 104">
            <a:hlinkClick r:id="rId3" action="ppaction://hlinksldjump"/>
          </p:cNvPr>
          <p:cNvSpPr/>
          <p:nvPr/>
        </p:nvSpPr>
        <p:spPr bwMode="auto">
          <a:xfrm>
            <a:off x="265510" y="2205633"/>
            <a:ext cx="2108597" cy="451247"/>
          </a:xfrm>
          <a:prstGeom prst="roundRect">
            <a:avLst>
              <a:gd name="adj" fmla="val 12654"/>
            </a:avLst>
          </a:prstGeom>
          <a:solidFill>
            <a:srgbClr val="EA6B14"/>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1050" b="1" dirty="0">
                <a:solidFill>
                  <a:schemeClr val="bg1"/>
                </a:solidFill>
                <a:cs typeface="Times New Roman" panose="02020603050405020304" pitchFamily="18" charset="0"/>
              </a:rPr>
              <a:t>Authority Agreement</a:t>
            </a:r>
            <a:endParaRPr lang="en-AU" sz="825" b="1" dirty="0">
              <a:solidFill>
                <a:schemeClr val="bg1"/>
              </a:solidFill>
              <a:cs typeface="Times New Roman" panose="02020603050405020304" pitchFamily="18" charset="0"/>
            </a:endParaRPr>
          </a:p>
        </p:txBody>
      </p:sp>
      <p:sp>
        <p:nvSpPr>
          <p:cNvPr id="106" name="Rounded Rectangle 105">
            <a:hlinkClick r:id="rId3" action="ppaction://hlinksldjump"/>
          </p:cNvPr>
          <p:cNvSpPr/>
          <p:nvPr/>
        </p:nvSpPr>
        <p:spPr bwMode="auto">
          <a:xfrm>
            <a:off x="265510" y="3299818"/>
            <a:ext cx="2108597" cy="646509"/>
          </a:xfrm>
          <a:prstGeom prst="roundRect">
            <a:avLst>
              <a:gd name="adj" fmla="val 12654"/>
            </a:avLst>
          </a:prstGeom>
          <a:solidFill>
            <a:srgbClr val="EA6B14"/>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1050" b="1" dirty="0">
                <a:solidFill>
                  <a:schemeClr val="bg1"/>
                </a:solidFill>
                <a:cs typeface="Times New Roman" panose="02020603050405020304" pitchFamily="18" charset="0"/>
              </a:rPr>
              <a:t>Compliance Demonstration</a:t>
            </a:r>
            <a:endParaRPr lang="en-AU" sz="825" b="1" dirty="0">
              <a:solidFill>
                <a:schemeClr val="bg1"/>
              </a:solidFill>
              <a:cs typeface="Times New Roman" panose="02020603050405020304" pitchFamily="18" charset="0"/>
            </a:endParaRPr>
          </a:p>
        </p:txBody>
      </p:sp>
      <p:sp>
        <p:nvSpPr>
          <p:cNvPr id="107" name="Rounded Rectangle 106">
            <a:hlinkClick r:id="rId3" action="ppaction://hlinksldjump"/>
          </p:cNvPr>
          <p:cNvSpPr/>
          <p:nvPr/>
        </p:nvSpPr>
        <p:spPr bwMode="auto">
          <a:xfrm>
            <a:off x="265510" y="4115395"/>
            <a:ext cx="2108597" cy="448866"/>
          </a:xfrm>
          <a:prstGeom prst="roundRect">
            <a:avLst>
              <a:gd name="adj" fmla="val 12654"/>
            </a:avLst>
          </a:prstGeom>
          <a:solidFill>
            <a:srgbClr val="EA6B14"/>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1050" b="1" dirty="0">
                <a:solidFill>
                  <a:schemeClr val="bg1"/>
                </a:solidFill>
                <a:cs typeface="Times New Roman" panose="02020603050405020304" pitchFamily="18" charset="0"/>
              </a:rPr>
              <a:t>Submission</a:t>
            </a:r>
            <a:endParaRPr lang="en-AU" sz="825" b="1" dirty="0">
              <a:solidFill>
                <a:schemeClr val="bg1"/>
              </a:solidFill>
              <a:cs typeface="Times New Roman" panose="02020603050405020304" pitchFamily="18" charset="0"/>
            </a:endParaRPr>
          </a:p>
        </p:txBody>
      </p:sp>
      <p:sp>
        <p:nvSpPr>
          <p:cNvPr id="108" name="Rounded Rectangle 107">
            <a:hlinkClick r:id="rId3" action="ppaction://hlinksldjump"/>
          </p:cNvPr>
          <p:cNvSpPr/>
          <p:nvPr/>
        </p:nvSpPr>
        <p:spPr bwMode="auto">
          <a:xfrm>
            <a:off x="265510" y="4723805"/>
            <a:ext cx="2108597" cy="317897"/>
          </a:xfrm>
          <a:prstGeom prst="roundRect">
            <a:avLst>
              <a:gd name="adj" fmla="val 12654"/>
            </a:avLst>
          </a:prstGeom>
          <a:solidFill>
            <a:srgbClr val="EA6B14"/>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1050" b="1" dirty="0" smtClean="0">
                <a:solidFill>
                  <a:schemeClr val="bg1"/>
                </a:solidFill>
                <a:cs typeface="Times New Roman" panose="02020603050405020304" pitchFamily="18" charset="0"/>
              </a:rPr>
              <a:t>Certification</a:t>
            </a:r>
            <a:endParaRPr lang="en-AU" sz="825" b="1" dirty="0">
              <a:solidFill>
                <a:schemeClr val="bg1"/>
              </a:solidFill>
              <a:cs typeface="Times New Roman" panose="02020603050405020304" pitchFamily="18" charset="0"/>
            </a:endParaRPr>
          </a:p>
        </p:txBody>
      </p:sp>
      <p:sp>
        <p:nvSpPr>
          <p:cNvPr id="109" name="Rounded Rectangle 108">
            <a:hlinkClick r:id="rId3" action="ppaction://hlinksldjump"/>
          </p:cNvPr>
          <p:cNvSpPr/>
          <p:nvPr/>
        </p:nvSpPr>
        <p:spPr bwMode="auto">
          <a:xfrm>
            <a:off x="265510" y="5179814"/>
            <a:ext cx="2108597" cy="656035"/>
          </a:xfrm>
          <a:prstGeom prst="roundRect">
            <a:avLst>
              <a:gd name="adj" fmla="val 12654"/>
            </a:avLst>
          </a:prstGeom>
          <a:solidFill>
            <a:srgbClr val="EA6B14"/>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1050" b="1" dirty="0">
                <a:solidFill>
                  <a:schemeClr val="bg1"/>
                </a:solidFill>
                <a:cs typeface="Times New Roman" panose="02020603050405020304" pitchFamily="18" charset="0"/>
              </a:rPr>
              <a:t>Maintain Certification</a:t>
            </a:r>
            <a:endParaRPr lang="en-AU" sz="825" b="1" dirty="0">
              <a:solidFill>
                <a:schemeClr val="bg1"/>
              </a:solidFill>
              <a:cs typeface="Times New Roman" panose="02020603050405020304" pitchFamily="18" charset="0"/>
            </a:endParaRPr>
          </a:p>
        </p:txBody>
      </p:sp>
      <p:sp>
        <p:nvSpPr>
          <p:cNvPr id="110" name="Rounded Rectangle 109">
            <a:hlinkClick r:id="rId3" action="ppaction://hlinksldjump"/>
          </p:cNvPr>
          <p:cNvSpPr/>
          <p:nvPr/>
        </p:nvSpPr>
        <p:spPr bwMode="auto">
          <a:xfrm>
            <a:off x="2525316" y="1788642"/>
            <a:ext cx="2776538" cy="183356"/>
          </a:xfrm>
          <a:prstGeom prst="roundRect">
            <a:avLst/>
          </a:prstGeom>
          <a:solidFill>
            <a:schemeClr val="bg1">
              <a:lumMod val="95000"/>
            </a:schemeClr>
          </a:solidFill>
          <a:ln w="19050">
            <a:solidFill>
              <a:schemeClr val="tx1">
                <a:lumMod val="95000"/>
                <a:lumOff val="5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825" dirty="0">
                <a:solidFill>
                  <a:schemeClr val="tx1"/>
                </a:solidFill>
                <a:cs typeface="Times New Roman" panose="02020603050405020304" pitchFamily="18" charset="0"/>
              </a:rPr>
              <a:t>Develop/ Update SOI/ SOIU/ OSI</a:t>
            </a:r>
            <a:endParaRPr lang="en-AU" sz="750" dirty="0">
              <a:solidFill>
                <a:schemeClr val="tx1"/>
              </a:solidFill>
              <a:cs typeface="Times New Roman" panose="02020603050405020304" pitchFamily="18" charset="0"/>
            </a:endParaRPr>
          </a:p>
        </p:txBody>
      </p:sp>
      <p:sp>
        <p:nvSpPr>
          <p:cNvPr id="111" name="Rounded Rectangle 110">
            <a:hlinkClick r:id="rId3" action="ppaction://hlinksldjump"/>
          </p:cNvPr>
          <p:cNvSpPr/>
          <p:nvPr/>
        </p:nvSpPr>
        <p:spPr bwMode="auto">
          <a:xfrm>
            <a:off x="265510" y="2827140"/>
            <a:ext cx="2108597" cy="316706"/>
          </a:xfrm>
          <a:prstGeom prst="roundRect">
            <a:avLst>
              <a:gd name="adj" fmla="val 12654"/>
            </a:avLst>
          </a:prstGeom>
          <a:solidFill>
            <a:srgbClr val="EA6B14"/>
          </a:solidFill>
          <a:ln w="1905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55721" tIns="27861" rIns="55721" bIns="27861" anchor="ctr"/>
          <a:lstStyle/>
          <a:p>
            <a:pPr algn="ctr">
              <a:spcAft>
                <a:spcPts val="731"/>
              </a:spcAft>
              <a:defRPr/>
            </a:pPr>
            <a:r>
              <a:rPr lang="en-AU" sz="1050" b="1" dirty="0">
                <a:solidFill>
                  <a:schemeClr val="bg1"/>
                </a:solidFill>
                <a:cs typeface="Times New Roman" panose="02020603050405020304" pitchFamily="18" charset="0"/>
              </a:rPr>
              <a:t>Design Aerodrome</a:t>
            </a:r>
            <a:endParaRPr lang="en-AU" sz="825" b="1" dirty="0">
              <a:solidFill>
                <a:schemeClr val="bg1"/>
              </a:solidFill>
              <a:cs typeface="Times New Roman" panose="02020603050405020304" pitchFamily="18" charset="0"/>
            </a:endParaRPr>
          </a:p>
        </p:txBody>
      </p:sp>
      <p:sp>
        <p:nvSpPr>
          <p:cNvPr id="112" name="TextBox 1"/>
          <p:cNvSpPr txBox="1">
            <a:spLocks noChangeArrowheads="1"/>
          </p:cNvSpPr>
          <p:nvPr/>
        </p:nvSpPr>
        <p:spPr bwMode="auto">
          <a:xfrm>
            <a:off x="5453063" y="2128243"/>
            <a:ext cx="31087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AU" altLang="en-US" sz="900" dirty="0"/>
              <a:t>Certification Program Plan purpose and contents (Optional)</a:t>
            </a:r>
          </a:p>
          <a:p>
            <a:pPr>
              <a:buFont typeface="Arial" panose="020B0604020202020204" pitchFamily="34" charset="0"/>
              <a:buChar char="•"/>
            </a:pPr>
            <a:r>
              <a:rPr lang="en-AU" altLang="en-US" sz="900" dirty="0"/>
              <a:t>Understand SOI/ SOIU/ OSI </a:t>
            </a:r>
            <a:r>
              <a:rPr lang="en-AU" altLang="en-US" sz="900" dirty="0" smtClean="0"/>
              <a:t>– operating context for AD</a:t>
            </a:r>
          </a:p>
          <a:p>
            <a:pPr>
              <a:buFont typeface="Arial" panose="020B0604020202020204" pitchFamily="34" charset="0"/>
              <a:buChar char="•"/>
            </a:pPr>
            <a:r>
              <a:rPr lang="en-AU" altLang="en-US" sz="900" dirty="0" smtClean="0"/>
              <a:t>Aerodrome </a:t>
            </a:r>
            <a:r>
              <a:rPr lang="en-AU" altLang="en-US" sz="900" dirty="0"/>
              <a:t>Design Standards and Tailoring of Standards</a:t>
            </a:r>
          </a:p>
          <a:p>
            <a:pPr>
              <a:buFont typeface="Arial" panose="020B0604020202020204" pitchFamily="34" charset="0"/>
              <a:buChar char="•"/>
            </a:pPr>
            <a:r>
              <a:rPr lang="en-AU" altLang="en-US" sz="900" dirty="0"/>
              <a:t>Establish means of compliance</a:t>
            </a:r>
          </a:p>
        </p:txBody>
      </p:sp>
      <p:sp>
        <p:nvSpPr>
          <p:cNvPr id="113" name="TextBox 1"/>
          <p:cNvSpPr txBox="1">
            <a:spLocks noChangeArrowheads="1"/>
          </p:cNvSpPr>
          <p:nvPr/>
        </p:nvSpPr>
        <p:spPr bwMode="auto">
          <a:xfrm>
            <a:off x="5460206" y="3254574"/>
            <a:ext cx="3500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AU" altLang="en-US" sz="900" dirty="0"/>
              <a:t>Generate and collate compliance demonstration evidence</a:t>
            </a:r>
          </a:p>
          <a:p>
            <a:pPr>
              <a:buFont typeface="Arial" panose="020B0604020202020204" pitchFamily="34" charset="0"/>
              <a:buChar char="•"/>
            </a:pPr>
            <a:r>
              <a:rPr lang="en-AU" altLang="en-US" sz="900" dirty="0"/>
              <a:t>Addressing non-compliances/shortfalls against Authority-agreed CB</a:t>
            </a:r>
          </a:p>
          <a:p>
            <a:pPr>
              <a:buFont typeface="Arial" panose="020B0604020202020204" pitchFamily="34" charset="0"/>
              <a:buChar char="•"/>
            </a:pPr>
            <a:r>
              <a:rPr lang="en-AU" altLang="en-US" sz="900" dirty="0"/>
              <a:t>Document compliance demonstration evidence</a:t>
            </a:r>
          </a:p>
          <a:p>
            <a:pPr>
              <a:buFont typeface="Arial" panose="020B0604020202020204" pitchFamily="34" charset="0"/>
              <a:buChar char="•"/>
            </a:pPr>
            <a:r>
              <a:rPr lang="en-AU" altLang="en-US" sz="900" dirty="0"/>
              <a:t>Declaration of Compliance</a:t>
            </a:r>
          </a:p>
        </p:txBody>
      </p:sp>
      <p:sp>
        <p:nvSpPr>
          <p:cNvPr id="114" name="TextBox 1"/>
          <p:cNvSpPr txBox="1">
            <a:spLocks noChangeArrowheads="1"/>
          </p:cNvSpPr>
          <p:nvPr/>
        </p:nvSpPr>
        <p:spPr bwMode="auto">
          <a:xfrm>
            <a:off x="5460206" y="4115396"/>
            <a:ext cx="33289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AU" altLang="en-US" sz="900" dirty="0"/>
              <a:t>Apply for Aerodrome Certificate</a:t>
            </a:r>
          </a:p>
          <a:p>
            <a:pPr>
              <a:buFont typeface="Arial" panose="020B0604020202020204" pitchFamily="34" charset="0"/>
              <a:buChar char="•"/>
            </a:pPr>
            <a:r>
              <a:rPr lang="en-AU" altLang="en-US" sz="900" dirty="0"/>
              <a:t>Confirm arrangements to support continued compliance and continuing safe operations. </a:t>
            </a:r>
          </a:p>
        </p:txBody>
      </p:sp>
      <p:sp>
        <p:nvSpPr>
          <p:cNvPr id="115" name="TextBox 1"/>
          <p:cNvSpPr txBox="1">
            <a:spLocks noChangeArrowheads="1"/>
          </p:cNvSpPr>
          <p:nvPr/>
        </p:nvSpPr>
        <p:spPr bwMode="auto">
          <a:xfrm>
            <a:off x="5460206" y="4721424"/>
            <a:ext cx="3328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AU" altLang="en-US" sz="900" dirty="0"/>
              <a:t>Authority review of compliance evidence (non-exhaustive) </a:t>
            </a:r>
          </a:p>
          <a:p>
            <a:pPr>
              <a:buFont typeface="Arial" panose="020B0604020202020204" pitchFamily="34" charset="0"/>
              <a:buChar char="•"/>
            </a:pPr>
            <a:r>
              <a:rPr lang="en-AU" altLang="en-US" sz="900" dirty="0"/>
              <a:t>Issue Aerodrome Certificate</a:t>
            </a:r>
          </a:p>
        </p:txBody>
      </p:sp>
      <p:sp>
        <p:nvSpPr>
          <p:cNvPr id="116" name="TextBox 1"/>
          <p:cNvSpPr txBox="1">
            <a:spLocks noChangeArrowheads="1"/>
          </p:cNvSpPr>
          <p:nvPr/>
        </p:nvSpPr>
        <p:spPr bwMode="auto">
          <a:xfrm>
            <a:off x="5460206" y="5127427"/>
            <a:ext cx="33289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AU" altLang="en-US" sz="900" dirty="0"/>
              <a:t>Re-certification of aerodrome for major changes</a:t>
            </a:r>
          </a:p>
          <a:p>
            <a:pPr>
              <a:buFont typeface="Arial" panose="020B0604020202020204" pitchFamily="34" charset="0"/>
              <a:buChar char="•"/>
            </a:pPr>
            <a:r>
              <a:rPr lang="en-AU" altLang="en-US" sz="900" dirty="0"/>
              <a:t>Aerodrome maintenance program information to support certification</a:t>
            </a:r>
          </a:p>
          <a:p>
            <a:pPr>
              <a:buFont typeface="Arial" panose="020B0604020202020204" pitchFamily="34" charset="0"/>
              <a:buChar char="•"/>
            </a:pPr>
            <a:r>
              <a:rPr lang="en-AU" altLang="en-US" sz="900" dirty="0"/>
              <a:t>Aerodrome support personnel competency details to support certification</a:t>
            </a:r>
          </a:p>
        </p:txBody>
      </p:sp>
      <p:sp>
        <p:nvSpPr>
          <p:cNvPr id="117" name="TextBox 1"/>
          <p:cNvSpPr txBox="1">
            <a:spLocks noChangeArrowheads="1"/>
          </p:cNvSpPr>
          <p:nvPr/>
        </p:nvSpPr>
        <p:spPr bwMode="auto">
          <a:xfrm>
            <a:off x="5453063" y="2822377"/>
            <a:ext cx="3108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AU" altLang="en-US" sz="900" dirty="0"/>
              <a:t>Design and construct aerodrome </a:t>
            </a:r>
            <a:r>
              <a:rPr lang="en-AU" altLang="en-US" sz="900" dirty="0" smtClean="0"/>
              <a:t>iaw</a:t>
            </a:r>
            <a:r>
              <a:rPr lang="en-AU" altLang="en-US" sz="900" dirty="0"/>
              <a:t>. Authority-agreed CB</a:t>
            </a:r>
          </a:p>
          <a:p>
            <a:pPr>
              <a:buFont typeface="Arial" panose="020B0604020202020204" pitchFamily="34" charset="0"/>
              <a:buChar char="•"/>
            </a:pPr>
            <a:r>
              <a:rPr lang="en-AU" altLang="en-US" sz="900" dirty="0"/>
              <a:t>Generate and collate compliance demonstration evidence</a:t>
            </a:r>
          </a:p>
        </p:txBody>
      </p:sp>
    </p:spTree>
    <p:extLst>
      <p:ext uri="{BB962C8B-B14F-4D97-AF65-F5344CB8AC3E}">
        <p14:creationId xmlns:p14="http://schemas.microsoft.com/office/powerpoint/2010/main" val="3704935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E0374997-1098-4DBF-91C8-B5F9F0D5BCAA}" type="slidenum">
              <a:rPr lang="en-GB" altLang="en-US" smtClean="0">
                <a:solidFill>
                  <a:srgbClr val="898989"/>
                </a:solidFill>
                <a:latin typeface="Arial" panose="020B0604020202020204" pitchFamily="34" charset="0"/>
              </a:rPr>
              <a:pPr/>
              <a:t>21</a:t>
            </a:fld>
            <a:endParaRPr lang="en-GB" altLang="en-US" dirty="0" smtClean="0">
              <a:solidFill>
                <a:srgbClr val="898989"/>
              </a:solidFill>
              <a:latin typeface="Arial" panose="020B0604020202020204" pitchFamily="34" charset="0"/>
            </a:endParaRPr>
          </a:p>
        </p:txBody>
      </p:sp>
      <p:sp>
        <p:nvSpPr>
          <p:cNvPr id="8" name="Title 1"/>
          <p:cNvSpPr>
            <a:spLocks noGrp="1"/>
          </p:cNvSpPr>
          <p:nvPr>
            <p:ph type="title"/>
          </p:nvPr>
        </p:nvSpPr>
        <p:spPr>
          <a:xfrm>
            <a:off x="179512" y="1196752"/>
            <a:ext cx="8431683" cy="561975"/>
          </a:xfrm>
        </p:spPr>
        <p:txBody>
          <a:bodyPr/>
          <a:lstStyle/>
          <a:p>
            <a:r>
              <a:rPr lang="en-AU" altLang="en-US" b="1" dirty="0" smtClean="0">
                <a:solidFill>
                  <a:srgbClr val="C00000"/>
                </a:solidFill>
              </a:rPr>
              <a:t>Defence Aerodrome Design Requirements</a:t>
            </a:r>
            <a:endParaRPr lang="en-AU" altLang="en-US" b="1" dirty="0">
              <a:solidFill>
                <a:srgbClr val="C00000"/>
              </a:solidFill>
            </a:endParaRPr>
          </a:p>
        </p:txBody>
      </p:sp>
      <p:sp>
        <p:nvSpPr>
          <p:cNvPr id="9" name="Content Placeholder 2"/>
          <p:cNvSpPr>
            <a:spLocks noGrp="1"/>
          </p:cNvSpPr>
          <p:nvPr>
            <p:ph idx="1"/>
          </p:nvPr>
        </p:nvSpPr>
        <p:spPr>
          <a:xfrm>
            <a:off x="238969" y="1718698"/>
            <a:ext cx="8627219" cy="725091"/>
          </a:xfrm>
        </p:spPr>
        <p:txBody>
          <a:bodyPr/>
          <a:lstStyle/>
          <a:p>
            <a:r>
              <a:rPr lang="en-AU" altLang="en-US" dirty="0" smtClean="0"/>
              <a:t>Defence aerodrome design requirements are identified in AAP 7001.054 Airworthiness Design Requirements Manual (ADRM), Section 6</a:t>
            </a:r>
          </a:p>
        </p:txBody>
      </p:sp>
      <p:graphicFrame>
        <p:nvGraphicFramePr>
          <p:cNvPr id="10" name="Table 9"/>
          <p:cNvGraphicFramePr>
            <a:graphicFrameLocks noGrp="1"/>
          </p:cNvGraphicFramePr>
          <p:nvPr>
            <p:extLst>
              <p:ext uri="{D42A27DB-BD31-4B8C-83A1-F6EECF244321}">
                <p14:modId xmlns:p14="http://schemas.microsoft.com/office/powerpoint/2010/main" val="2496168341"/>
              </p:ext>
            </p:extLst>
          </p:nvPr>
        </p:nvGraphicFramePr>
        <p:xfrm>
          <a:off x="323528" y="2630091"/>
          <a:ext cx="8420422" cy="3177723"/>
        </p:xfrm>
        <a:graphic>
          <a:graphicData uri="http://schemas.openxmlformats.org/drawingml/2006/table">
            <a:tbl>
              <a:tblPr firstRow="1" bandRow="1">
                <a:tableStyleId>{72833802-FEF1-4C79-8D5D-14CF1EAF98D9}</a:tableStyleId>
              </a:tblPr>
              <a:tblGrid>
                <a:gridCol w="1446594">
                  <a:extLst>
                    <a:ext uri="{9D8B030D-6E8A-4147-A177-3AD203B41FA5}">
                      <a16:colId xmlns:a16="http://schemas.microsoft.com/office/drawing/2014/main" val="881491706"/>
                    </a:ext>
                  </a:extLst>
                </a:gridCol>
                <a:gridCol w="1359541">
                  <a:extLst>
                    <a:ext uri="{9D8B030D-6E8A-4147-A177-3AD203B41FA5}">
                      <a16:colId xmlns:a16="http://schemas.microsoft.com/office/drawing/2014/main" val="2211685110"/>
                    </a:ext>
                  </a:extLst>
                </a:gridCol>
                <a:gridCol w="5614287">
                  <a:extLst>
                    <a:ext uri="{9D8B030D-6E8A-4147-A177-3AD203B41FA5}">
                      <a16:colId xmlns:a16="http://schemas.microsoft.com/office/drawing/2014/main" val="39413213"/>
                    </a:ext>
                  </a:extLst>
                </a:gridCol>
              </a:tblGrid>
              <a:tr h="555247">
                <a:tc>
                  <a:txBody>
                    <a:bodyPr/>
                    <a:lstStyle/>
                    <a:p>
                      <a:r>
                        <a:rPr lang="en-AU" sz="1400" dirty="0" smtClean="0"/>
                        <a:t>Aerodrome</a:t>
                      </a:r>
                      <a:r>
                        <a:rPr lang="en-AU" sz="1400" baseline="0" dirty="0" smtClean="0"/>
                        <a:t> Type</a:t>
                      </a:r>
                      <a:endParaRPr lang="en-AU" sz="1400" dirty="0"/>
                    </a:p>
                  </a:txBody>
                  <a:tcPr marL="68580" marR="68580" marT="34290" marB="34290" anchor="ctr">
                    <a:solidFill>
                      <a:srgbClr val="EA6B14"/>
                    </a:solidFill>
                  </a:tcPr>
                </a:tc>
                <a:tc>
                  <a:txBody>
                    <a:bodyPr/>
                    <a:lstStyle/>
                    <a:p>
                      <a:r>
                        <a:rPr lang="en-AU" sz="1400" dirty="0" smtClean="0"/>
                        <a:t>Applicable</a:t>
                      </a:r>
                      <a:r>
                        <a:rPr lang="en-AU" sz="1400" baseline="0" dirty="0" smtClean="0"/>
                        <a:t> ADRM Chapter</a:t>
                      </a:r>
                      <a:endParaRPr lang="en-AU" sz="1400" dirty="0"/>
                    </a:p>
                  </a:txBody>
                  <a:tcPr marL="68580" marR="68580" marT="34290" marB="34290" anchor="ctr">
                    <a:solidFill>
                      <a:srgbClr val="EA6B14"/>
                    </a:solidFill>
                  </a:tcPr>
                </a:tc>
                <a:tc>
                  <a:txBody>
                    <a:bodyPr/>
                    <a:lstStyle/>
                    <a:p>
                      <a:r>
                        <a:rPr lang="en-AU" sz="1400" dirty="0" smtClean="0"/>
                        <a:t>Baseline Aerodrome Design</a:t>
                      </a:r>
                      <a:r>
                        <a:rPr lang="en-AU" sz="1400" baseline="0" dirty="0" smtClean="0"/>
                        <a:t> Standard</a:t>
                      </a:r>
                      <a:endParaRPr lang="en-AU" sz="1400" dirty="0"/>
                    </a:p>
                  </a:txBody>
                  <a:tcPr marL="68580" marR="68580" marT="34290" marB="34290" anchor="ctr">
                    <a:solidFill>
                      <a:srgbClr val="EA6B14"/>
                    </a:solidFill>
                  </a:tcPr>
                </a:tc>
                <a:extLst>
                  <a:ext uri="{0D108BD9-81ED-4DB2-BD59-A6C34878D82A}">
                    <a16:rowId xmlns:a16="http://schemas.microsoft.com/office/drawing/2014/main" val="19903519"/>
                  </a:ext>
                </a:extLst>
              </a:tr>
              <a:tr h="1033614">
                <a:tc>
                  <a:txBody>
                    <a:bodyPr/>
                    <a:lstStyle/>
                    <a:p>
                      <a:r>
                        <a:rPr lang="en-AU" altLang="en-US" sz="1400" dirty="0" smtClean="0"/>
                        <a:t>Land based aerodromes </a:t>
                      </a:r>
                      <a:endParaRPr lang="en-AU" sz="1400" dirty="0"/>
                    </a:p>
                  </a:txBody>
                  <a:tcPr marL="68580" marR="68580" marT="34290" marB="34290"/>
                </a:tc>
                <a:tc>
                  <a:txBody>
                    <a:bodyPr/>
                    <a:lstStyle/>
                    <a:p>
                      <a:r>
                        <a:rPr lang="en-AU" sz="1400" dirty="0" smtClean="0"/>
                        <a:t>Section 6, Chapter 2</a:t>
                      </a:r>
                      <a:endParaRPr lang="en-AU" sz="1400" dirty="0"/>
                    </a:p>
                  </a:txBody>
                  <a:tcPr marL="68580" marR="68580" marT="34290" marB="34290"/>
                </a:tc>
                <a:tc>
                  <a:txBody>
                    <a:bodyPr/>
                    <a:lstStyle/>
                    <a:p>
                      <a:r>
                        <a:rPr lang="en-AU" sz="1400" dirty="0" smtClean="0"/>
                        <a:t>Civil Aviation Safety Authority (CASA) Part 139 (Aerodromes) Manual of Standards 2019 (MOS Part 139) (September 2019), including the MOS Part 139H - Standards Applicable to the Provision of Aerodrome Rescue and Fire Fighting Services (MOS Part 139H) (January 2005).</a:t>
                      </a:r>
                      <a:endParaRPr lang="en-AU" sz="1400" dirty="0"/>
                    </a:p>
                  </a:txBody>
                  <a:tcPr marL="68580" marR="68580" marT="34290" marB="34290"/>
                </a:tc>
                <a:extLst>
                  <a:ext uri="{0D108BD9-81ED-4DB2-BD59-A6C34878D82A}">
                    <a16:rowId xmlns:a16="http://schemas.microsoft.com/office/drawing/2014/main" val="2333531449"/>
                  </a:ext>
                </a:extLst>
              </a:tr>
              <a:tr h="794431">
                <a:tc>
                  <a:txBody>
                    <a:bodyPr/>
                    <a:lstStyle/>
                    <a:p>
                      <a:r>
                        <a:rPr lang="en-AU" sz="1400" dirty="0" smtClean="0"/>
                        <a:t>Land based heliports </a:t>
                      </a:r>
                      <a:endParaRPr lang="en-AU" sz="1400" dirty="0"/>
                    </a:p>
                  </a:txBody>
                  <a:tcPr marL="68580" marR="68580" marT="34290" marB="34290"/>
                </a:tc>
                <a:tc>
                  <a:txBody>
                    <a:bodyPr/>
                    <a:lstStyle/>
                    <a:p>
                      <a:r>
                        <a:rPr lang="en-AU" altLang="en-US" sz="1400" dirty="0" smtClean="0"/>
                        <a:t>Section 6, Chapter 3</a:t>
                      </a:r>
                      <a:endParaRPr lang="en-AU" sz="1400" dirty="0"/>
                    </a:p>
                  </a:txBody>
                  <a:tcPr marL="68580" marR="68580" marT="34290" marB="34290"/>
                </a:tc>
                <a:tc>
                  <a:txBody>
                    <a:bodyPr/>
                    <a:lstStyle/>
                    <a:p>
                      <a:r>
                        <a:rPr lang="en-AU" sz="1400" dirty="0" smtClean="0"/>
                        <a:t>International Civil Aviation Organisation (ICAO) Annex 14 Aerodromes Volume 2 Heliports (July 2013, inclusive of amendments 6, 7 and 8 – Nov 2018).</a:t>
                      </a:r>
                      <a:endParaRPr lang="en-AU" sz="1400" dirty="0"/>
                    </a:p>
                  </a:txBody>
                  <a:tcPr marL="68580" marR="68580" marT="34290" marB="34290"/>
                </a:tc>
                <a:extLst>
                  <a:ext uri="{0D108BD9-81ED-4DB2-BD59-A6C34878D82A}">
                    <a16:rowId xmlns:a16="http://schemas.microsoft.com/office/drawing/2014/main" val="3221894575"/>
                  </a:ext>
                </a:extLst>
              </a:tr>
              <a:tr h="794431">
                <a:tc>
                  <a:txBody>
                    <a:bodyPr/>
                    <a:lstStyle/>
                    <a:p>
                      <a:r>
                        <a:rPr lang="en-AU" sz="1400" dirty="0" smtClean="0"/>
                        <a:t>Shipborne heliports</a:t>
                      </a:r>
                      <a:endParaRPr lang="en-AU" sz="1400" dirty="0"/>
                    </a:p>
                  </a:txBody>
                  <a:tcPr marL="68580" marR="68580" marT="34290" marB="34290"/>
                </a:tc>
                <a:tc>
                  <a:txBody>
                    <a:bodyPr/>
                    <a:lstStyle/>
                    <a:p>
                      <a:r>
                        <a:rPr lang="en-AU" sz="1400" dirty="0" smtClean="0"/>
                        <a:t>Section 6,</a:t>
                      </a:r>
                      <a:r>
                        <a:rPr lang="en-AU" sz="1400" baseline="0" dirty="0" smtClean="0"/>
                        <a:t> Chapter 4</a:t>
                      </a:r>
                      <a:endParaRPr lang="en-AU" sz="1400" dirty="0"/>
                    </a:p>
                  </a:txBody>
                  <a:tcPr marL="68580" marR="68580" marT="34290" marB="34290"/>
                </a:tc>
                <a:tc>
                  <a:txBody>
                    <a:bodyPr/>
                    <a:lstStyle/>
                    <a:p>
                      <a:r>
                        <a:rPr lang="en-AU" sz="1400" dirty="0" smtClean="0"/>
                        <a:t>Australian Defence Force Maritime Materiel Requirements Set - DEF (AUST) 5000 - Volume 11 Ship Aviation Requirements (November 2017) for the Royal Australian Navy (RAN).  (a collection of requirements and standards)</a:t>
                      </a:r>
                      <a:endParaRPr lang="en-AU" sz="1400" dirty="0"/>
                    </a:p>
                  </a:txBody>
                  <a:tcPr marL="68580" marR="68580" marT="34290" marB="34290"/>
                </a:tc>
                <a:extLst>
                  <a:ext uri="{0D108BD9-81ED-4DB2-BD59-A6C34878D82A}">
                    <a16:rowId xmlns:a16="http://schemas.microsoft.com/office/drawing/2014/main" val="2614273898"/>
                  </a:ext>
                </a:extLst>
              </a:tr>
            </a:tbl>
          </a:graphicData>
        </a:graphic>
      </p:graphicFrame>
    </p:spTree>
    <p:extLst>
      <p:ext uri="{BB962C8B-B14F-4D97-AF65-F5344CB8AC3E}">
        <p14:creationId xmlns:p14="http://schemas.microsoft.com/office/powerpoint/2010/main" val="3218578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65B3878C-BD8A-40E3-90B2-E0FD686AF737}" type="slidenum">
              <a:rPr lang="en-GB" altLang="en-US" smtClean="0">
                <a:solidFill>
                  <a:srgbClr val="898989"/>
                </a:solidFill>
                <a:latin typeface="Arial" panose="020B0604020202020204" pitchFamily="34" charset="0"/>
              </a:rPr>
              <a:pPr/>
              <a:t>22</a:t>
            </a:fld>
            <a:endParaRPr lang="en-GB" altLang="en-US" dirty="0" smtClean="0">
              <a:solidFill>
                <a:srgbClr val="898989"/>
              </a:solidFill>
              <a:latin typeface="Arial" panose="020B0604020202020204" pitchFamily="34" charset="0"/>
            </a:endParaRPr>
          </a:p>
        </p:txBody>
      </p:sp>
      <p:sp>
        <p:nvSpPr>
          <p:cNvPr id="7" name="Title 1"/>
          <p:cNvSpPr>
            <a:spLocks noGrp="1"/>
          </p:cNvSpPr>
          <p:nvPr>
            <p:ph type="title"/>
          </p:nvPr>
        </p:nvSpPr>
        <p:spPr>
          <a:xfrm>
            <a:off x="179512" y="1124744"/>
            <a:ext cx="8431683" cy="561975"/>
          </a:xfrm>
        </p:spPr>
        <p:txBody>
          <a:bodyPr/>
          <a:lstStyle/>
          <a:p>
            <a:r>
              <a:rPr lang="en-AU" altLang="en-US" b="1" dirty="0" smtClean="0">
                <a:solidFill>
                  <a:srgbClr val="C00000"/>
                </a:solidFill>
              </a:rPr>
              <a:t>Tailoring Design Requirements</a:t>
            </a:r>
          </a:p>
        </p:txBody>
      </p:sp>
      <p:sp>
        <p:nvSpPr>
          <p:cNvPr id="8" name="Content Placeholder 2"/>
          <p:cNvSpPr>
            <a:spLocks noGrp="1"/>
          </p:cNvSpPr>
          <p:nvPr>
            <p:ph idx="1"/>
          </p:nvPr>
        </p:nvSpPr>
        <p:spPr>
          <a:xfrm>
            <a:off x="179512" y="1690043"/>
            <a:ext cx="8686676" cy="3494485"/>
          </a:xfrm>
        </p:spPr>
        <p:txBody>
          <a:bodyPr/>
          <a:lstStyle/>
          <a:p>
            <a:pPr>
              <a:spcBef>
                <a:spcPts val="1200"/>
              </a:spcBef>
            </a:pPr>
            <a:r>
              <a:rPr lang="en-AU" altLang="en-US" dirty="0" smtClean="0"/>
              <a:t>Establishing a CB involves defining a set of design requirements, starting with the appropriate ADRM, Section 6 chapter and tailoring this standard to meet an aerodrome’s operating context (SOIU/OSI). </a:t>
            </a:r>
          </a:p>
          <a:p>
            <a:pPr>
              <a:spcBef>
                <a:spcPts val="1200"/>
              </a:spcBef>
            </a:pPr>
            <a:r>
              <a:rPr lang="en-AU" altLang="en-US" dirty="0" smtClean="0"/>
              <a:t>Tailoring in this context for establishing a CB may involve: </a:t>
            </a:r>
          </a:p>
          <a:p>
            <a:pPr lvl="1">
              <a:spcBef>
                <a:spcPts val="1200"/>
              </a:spcBef>
            </a:pPr>
            <a:r>
              <a:rPr lang="en-AU" altLang="en-US" dirty="0" smtClean="0"/>
              <a:t>Removing requirements that are not applicable to the aerodrome’s operating context (i.e. NVG requirements as ‘Not Applicable’). </a:t>
            </a:r>
          </a:p>
          <a:p>
            <a:pPr lvl="1">
              <a:spcBef>
                <a:spcPts val="1200"/>
              </a:spcBef>
            </a:pPr>
            <a:r>
              <a:rPr lang="en-AU" altLang="en-US" dirty="0" smtClean="0"/>
              <a:t>Developing and using a special detailed technical requirement (i.e. bespoke requirement) that addresses a unique aspect of the aerodrome that is beyond the scope of recognised standards.</a:t>
            </a:r>
          </a:p>
          <a:p>
            <a:pPr>
              <a:spcBef>
                <a:spcPts val="1200"/>
              </a:spcBef>
            </a:pPr>
            <a:r>
              <a:rPr lang="en-AU" altLang="en-US" dirty="0" smtClean="0"/>
              <a:t>The CB established at the beginning will be a provisional CB to be approved by the Authority </a:t>
            </a:r>
          </a:p>
        </p:txBody>
      </p:sp>
    </p:spTree>
    <p:extLst>
      <p:ext uri="{BB962C8B-B14F-4D97-AF65-F5344CB8AC3E}">
        <p14:creationId xmlns:p14="http://schemas.microsoft.com/office/powerpoint/2010/main" val="2147993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E3456D55-BD61-400B-A455-AC54033FE065}" type="slidenum">
              <a:rPr lang="en-GB" altLang="en-US" smtClean="0">
                <a:solidFill>
                  <a:srgbClr val="898989"/>
                </a:solidFill>
                <a:latin typeface="Arial" panose="020B0604020202020204" pitchFamily="34" charset="0"/>
              </a:rPr>
              <a:pPr/>
              <a:t>23</a:t>
            </a:fld>
            <a:endParaRPr lang="en-GB" altLang="en-US" dirty="0" smtClean="0">
              <a:solidFill>
                <a:srgbClr val="898989"/>
              </a:solidFill>
              <a:latin typeface="Arial" panose="020B0604020202020204" pitchFamily="34" charset="0"/>
            </a:endParaRPr>
          </a:p>
        </p:txBody>
      </p:sp>
      <p:sp>
        <p:nvSpPr>
          <p:cNvPr id="7" name="Title 1"/>
          <p:cNvSpPr>
            <a:spLocks noGrp="1"/>
          </p:cNvSpPr>
          <p:nvPr>
            <p:ph type="title"/>
          </p:nvPr>
        </p:nvSpPr>
        <p:spPr>
          <a:xfrm>
            <a:off x="140989" y="1146201"/>
            <a:ext cx="7311331" cy="554607"/>
          </a:xfrm>
        </p:spPr>
        <p:txBody>
          <a:bodyPr/>
          <a:lstStyle/>
          <a:p>
            <a:r>
              <a:rPr lang="en-AU" altLang="en-US" b="1" dirty="0" smtClean="0">
                <a:solidFill>
                  <a:srgbClr val="C00000"/>
                </a:solidFill>
              </a:rPr>
              <a:t>Compliance Demonstration Overview</a:t>
            </a:r>
          </a:p>
        </p:txBody>
      </p:sp>
      <p:sp>
        <p:nvSpPr>
          <p:cNvPr id="8" name="Content Placeholder 2"/>
          <p:cNvSpPr>
            <a:spLocks noGrp="1"/>
          </p:cNvSpPr>
          <p:nvPr>
            <p:ph idx="1"/>
          </p:nvPr>
        </p:nvSpPr>
        <p:spPr>
          <a:xfrm>
            <a:off x="251520" y="1670224"/>
            <a:ext cx="8495109" cy="4495080"/>
          </a:xfrm>
        </p:spPr>
        <p:txBody>
          <a:bodyPr/>
          <a:lstStyle/>
          <a:p>
            <a:pPr>
              <a:spcBef>
                <a:spcPts val="600"/>
              </a:spcBef>
            </a:pPr>
            <a:r>
              <a:rPr lang="en-AU" altLang="en-US" sz="1800" dirty="0"/>
              <a:t>Once </a:t>
            </a:r>
            <a:r>
              <a:rPr lang="en-AU" altLang="en-US" sz="1800" dirty="0" smtClean="0"/>
              <a:t>a provisional CB </a:t>
            </a:r>
            <a:r>
              <a:rPr lang="en-AU" altLang="en-US" sz="1800" dirty="0"/>
              <a:t>has been established, compliance demonstration involves demonstrating, through the production of evidence, that the design and construction of the aerodrome complies with the requirements in the CB.</a:t>
            </a:r>
          </a:p>
          <a:p>
            <a:pPr>
              <a:spcBef>
                <a:spcPts val="600"/>
              </a:spcBef>
            </a:pPr>
            <a:r>
              <a:rPr lang="en-AU" altLang="en-US" sz="1800" dirty="0"/>
              <a:t>A compliance demonstration is</a:t>
            </a:r>
            <a:r>
              <a:rPr lang="en-AU" altLang="en-US" sz="1800" dirty="0" smtClean="0"/>
              <a:t>…</a:t>
            </a:r>
            <a:endParaRPr lang="en-AU" altLang="en-US" sz="1800" dirty="0"/>
          </a:p>
          <a:p>
            <a:pPr lvl="1">
              <a:spcBef>
                <a:spcPts val="600"/>
              </a:spcBef>
            </a:pPr>
            <a:r>
              <a:rPr lang="en-AU" altLang="en-US" sz="1500" dirty="0"/>
              <a:t>An engineering decision that the design and construction of the aerodrome satisfies the </a:t>
            </a:r>
            <a:r>
              <a:rPr lang="en-AU" altLang="en-US" sz="1500" dirty="0" smtClean="0"/>
              <a:t>approved </a:t>
            </a:r>
            <a:r>
              <a:rPr lang="en-AU" altLang="en-US" sz="1500" dirty="0"/>
              <a:t>CB requirements</a:t>
            </a:r>
          </a:p>
          <a:p>
            <a:pPr lvl="1">
              <a:spcBef>
                <a:spcPts val="600"/>
              </a:spcBef>
            </a:pPr>
            <a:r>
              <a:rPr lang="en-AU" altLang="en-US" sz="1500" dirty="0"/>
              <a:t>Based on relevant objective quality evidence </a:t>
            </a:r>
          </a:p>
          <a:p>
            <a:pPr lvl="1">
              <a:spcBef>
                <a:spcPts val="600"/>
              </a:spcBef>
            </a:pPr>
            <a:r>
              <a:rPr lang="en-AU" altLang="en-US" sz="1500" dirty="0"/>
              <a:t>Undertaken by a competent agency or individual</a:t>
            </a:r>
          </a:p>
          <a:p>
            <a:pPr lvl="1">
              <a:spcBef>
                <a:spcPts val="600"/>
              </a:spcBef>
            </a:pPr>
            <a:r>
              <a:rPr lang="en-AU" altLang="en-US" sz="1500" dirty="0"/>
              <a:t>Relevant to the </a:t>
            </a:r>
            <a:r>
              <a:rPr lang="en-AU" altLang="en-US" sz="1500" dirty="0" smtClean="0"/>
              <a:t>operating context of </a:t>
            </a:r>
            <a:r>
              <a:rPr lang="en-AU" altLang="en-US" sz="1500" dirty="0"/>
              <a:t>the aerodrome </a:t>
            </a:r>
          </a:p>
          <a:p>
            <a:pPr lvl="1">
              <a:spcBef>
                <a:spcPts val="600"/>
              </a:spcBef>
            </a:pPr>
            <a:r>
              <a:rPr lang="en-AU" altLang="en-US" sz="1500" dirty="0"/>
              <a:t>Ensuring the designers/contractors have provided the depth of evidence a reasonable engineer would expect to demonstrate compliance with a requirement</a:t>
            </a:r>
          </a:p>
          <a:p>
            <a:pPr>
              <a:spcBef>
                <a:spcPts val="600"/>
              </a:spcBef>
            </a:pPr>
            <a:r>
              <a:rPr lang="en-AU" altLang="en-US" sz="1800" dirty="0"/>
              <a:t>DASA must be satisfied that compliance with </a:t>
            </a:r>
            <a:r>
              <a:rPr lang="en-AU" altLang="en-US" sz="1800" dirty="0" smtClean="0"/>
              <a:t>the CB </a:t>
            </a:r>
            <a:r>
              <a:rPr lang="en-AU" altLang="en-US" sz="1800" dirty="0"/>
              <a:t>has been ensured by the Applicant in order to certify the aerodrome and provide any timely recommendations to the Aerodrome Operators/ Force Commanders</a:t>
            </a:r>
            <a:r>
              <a:rPr lang="en-AU" altLang="en-US" sz="1800" dirty="0" smtClean="0"/>
              <a:t>.</a:t>
            </a:r>
            <a:endParaRPr lang="en-AU" altLang="en-US" sz="1800" dirty="0"/>
          </a:p>
        </p:txBody>
      </p:sp>
    </p:spTree>
    <p:extLst>
      <p:ext uri="{BB962C8B-B14F-4D97-AF65-F5344CB8AC3E}">
        <p14:creationId xmlns:p14="http://schemas.microsoft.com/office/powerpoint/2010/main" val="165636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8483A8B0-3675-4A89-BD41-289D177C4EA8}" type="slidenum">
              <a:rPr lang="en-GB" altLang="en-US" smtClean="0">
                <a:solidFill>
                  <a:srgbClr val="898989"/>
                </a:solidFill>
                <a:latin typeface="Arial" panose="020B0604020202020204" pitchFamily="34" charset="0"/>
              </a:rPr>
              <a:pPr/>
              <a:t>24</a:t>
            </a:fld>
            <a:endParaRPr lang="en-GB" altLang="en-US" dirty="0" smtClean="0">
              <a:solidFill>
                <a:srgbClr val="898989"/>
              </a:solidFill>
              <a:latin typeface="Arial" panose="020B0604020202020204" pitchFamily="34" charset="0"/>
            </a:endParaRPr>
          </a:p>
        </p:txBody>
      </p:sp>
      <p:sp>
        <p:nvSpPr>
          <p:cNvPr id="7" name="Title 1"/>
          <p:cNvSpPr>
            <a:spLocks noGrp="1"/>
          </p:cNvSpPr>
          <p:nvPr>
            <p:ph type="title"/>
          </p:nvPr>
        </p:nvSpPr>
        <p:spPr>
          <a:xfrm>
            <a:off x="179512" y="1124744"/>
            <a:ext cx="6879283" cy="627459"/>
          </a:xfrm>
        </p:spPr>
        <p:txBody>
          <a:bodyPr/>
          <a:lstStyle/>
          <a:p>
            <a:r>
              <a:rPr lang="en-AU" altLang="en-US" b="1" dirty="0" smtClean="0">
                <a:solidFill>
                  <a:srgbClr val="C00000"/>
                </a:solidFill>
              </a:rPr>
              <a:t>MACRI Overview</a:t>
            </a:r>
          </a:p>
        </p:txBody>
      </p:sp>
      <p:sp>
        <p:nvSpPr>
          <p:cNvPr id="8" name="Content Placeholder 2"/>
          <p:cNvSpPr>
            <a:spLocks noGrp="1"/>
          </p:cNvSpPr>
          <p:nvPr>
            <p:ph idx="1"/>
          </p:nvPr>
        </p:nvSpPr>
        <p:spPr>
          <a:xfrm>
            <a:off x="198860" y="1628800"/>
            <a:ext cx="8495109" cy="4536504"/>
          </a:xfrm>
        </p:spPr>
        <p:txBody>
          <a:bodyPr/>
          <a:lstStyle/>
          <a:p>
            <a:pPr>
              <a:spcBef>
                <a:spcPts val="1200"/>
              </a:spcBef>
            </a:pPr>
            <a:r>
              <a:rPr lang="en-AU" altLang="en-US" sz="1600" dirty="0"/>
              <a:t>During compliance demonstration activities </a:t>
            </a:r>
            <a:r>
              <a:rPr lang="en-AU" altLang="en-US" sz="1600" dirty="0" smtClean="0"/>
              <a:t>shortfalls</a:t>
            </a:r>
            <a:r>
              <a:rPr lang="en-AU" altLang="en-US" sz="1600" dirty="0"/>
              <a:t>/ non-compliances against the CB design requirements may be identified. </a:t>
            </a:r>
          </a:p>
          <a:p>
            <a:pPr lvl="1">
              <a:spcBef>
                <a:spcPts val="1200"/>
              </a:spcBef>
            </a:pPr>
            <a:r>
              <a:rPr lang="en-AU" altLang="en-US" sz="1400" i="1" dirty="0"/>
              <a:t>Non-compliances against Authority-agreed CB should be examined for impact to certification and safety of flight </a:t>
            </a:r>
            <a:r>
              <a:rPr lang="en-AU" altLang="en-US" sz="1400" i="1" dirty="0" smtClean="0"/>
              <a:t>operations.</a:t>
            </a:r>
            <a:endParaRPr lang="en-AU" altLang="en-US" sz="1400" i="1" dirty="0"/>
          </a:p>
          <a:p>
            <a:pPr>
              <a:spcBef>
                <a:spcPts val="1200"/>
              </a:spcBef>
            </a:pPr>
            <a:r>
              <a:rPr lang="en-AU" altLang="en-US" sz="1600" dirty="0"/>
              <a:t>Where it is not reasonably practicable to change the aerodrome design OR where evidence cannot be generated to demonstrate compliance, the shortfall is to be addressed using the Military Aerodrome Certification Review Item (MACRI) </a:t>
            </a:r>
            <a:r>
              <a:rPr lang="en-AU" altLang="en-US" sz="1600" dirty="0" smtClean="0"/>
              <a:t>process – either an Equivalent Safety Finding or Exception MACRI.</a:t>
            </a:r>
            <a:endParaRPr lang="en-AU" altLang="en-US" sz="1600" dirty="0"/>
          </a:p>
          <a:p>
            <a:pPr>
              <a:spcBef>
                <a:spcPts val="1200"/>
              </a:spcBef>
            </a:pPr>
            <a:r>
              <a:rPr lang="en-AU" altLang="en-US" sz="1600" dirty="0"/>
              <a:t>The MACRI process is employed to support Commanders and Managers in assessing risks to safe flight operations at an aerodrome, arising from non-compliances or shortfalls against the </a:t>
            </a:r>
            <a:r>
              <a:rPr lang="en-AU" altLang="en-US" sz="1600" dirty="0" smtClean="0"/>
              <a:t>CB using the SRM process. </a:t>
            </a:r>
            <a:r>
              <a:rPr lang="en-AU" altLang="en-US" sz="1600" dirty="0"/>
              <a:t>The MACRI </a:t>
            </a:r>
            <a:r>
              <a:rPr lang="en-AU" altLang="en-US" sz="1600" dirty="0" smtClean="0"/>
              <a:t>provides </a:t>
            </a:r>
            <a:r>
              <a:rPr lang="en-AU" altLang="en-US" sz="1600" dirty="0"/>
              <a:t>a consistent mechanism for </a:t>
            </a:r>
            <a:r>
              <a:rPr lang="en-AU" altLang="en-US" sz="1600" dirty="0" smtClean="0"/>
              <a:t>assessment and independent assurance.</a:t>
            </a:r>
          </a:p>
          <a:p>
            <a:pPr lvl="1">
              <a:spcBef>
                <a:spcPts val="1200"/>
              </a:spcBef>
            </a:pPr>
            <a:r>
              <a:rPr lang="en-AU" altLang="en-US" sz="1600" dirty="0" smtClean="0"/>
              <a:t>Tech and Op assessment</a:t>
            </a:r>
          </a:p>
          <a:p>
            <a:pPr lvl="1">
              <a:spcBef>
                <a:spcPts val="1200"/>
              </a:spcBef>
            </a:pPr>
            <a:r>
              <a:rPr lang="en-AU" altLang="en-US" sz="1600" dirty="0" smtClean="0"/>
              <a:t>Risk approval both AD OPR and affected MAOs</a:t>
            </a:r>
            <a:endParaRPr lang="en-AU" altLang="en-US" sz="1600" dirty="0"/>
          </a:p>
          <a:p>
            <a:pPr>
              <a:spcBef>
                <a:spcPts val="1200"/>
              </a:spcBef>
            </a:pPr>
            <a:endParaRPr lang="en-AU" altLang="en-US" sz="1800" dirty="0"/>
          </a:p>
        </p:txBody>
      </p:sp>
    </p:spTree>
    <p:extLst>
      <p:ext uri="{BB962C8B-B14F-4D97-AF65-F5344CB8AC3E}">
        <p14:creationId xmlns:p14="http://schemas.microsoft.com/office/powerpoint/2010/main" val="322331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7F886CC9-E1C9-40BF-A219-176C726CC217}" type="slidenum">
              <a:rPr lang="en-GB" altLang="en-US" smtClean="0">
                <a:solidFill>
                  <a:srgbClr val="898989"/>
                </a:solidFill>
                <a:latin typeface="Arial" panose="020B0604020202020204" pitchFamily="34" charset="0"/>
              </a:rPr>
              <a:pPr/>
              <a:t>25</a:t>
            </a:fld>
            <a:endParaRPr lang="en-GB" altLang="en-US" dirty="0" smtClean="0">
              <a:solidFill>
                <a:srgbClr val="898989"/>
              </a:solidFill>
              <a:latin typeface="Arial" panose="020B0604020202020204" pitchFamily="34" charset="0"/>
            </a:endParaRPr>
          </a:p>
        </p:txBody>
      </p:sp>
      <p:sp>
        <p:nvSpPr>
          <p:cNvPr id="7" name="Title 1"/>
          <p:cNvSpPr>
            <a:spLocks noGrp="1"/>
          </p:cNvSpPr>
          <p:nvPr>
            <p:ph type="title"/>
          </p:nvPr>
        </p:nvSpPr>
        <p:spPr>
          <a:xfrm>
            <a:off x="239316" y="1124744"/>
            <a:ext cx="8361759" cy="561975"/>
          </a:xfrm>
        </p:spPr>
        <p:txBody>
          <a:bodyPr/>
          <a:lstStyle/>
          <a:p>
            <a:r>
              <a:rPr lang="en-AU" altLang="en-US" b="1" dirty="0" smtClean="0">
                <a:solidFill>
                  <a:srgbClr val="C00000"/>
                </a:solidFill>
              </a:rPr>
              <a:t>Declaration of Compliance</a:t>
            </a:r>
          </a:p>
        </p:txBody>
      </p:sp>
      <p:sp>
        <p:nvSpPr>
          <p:cNvPr id="8" name="Content Placeholder 2"/>
          <p:cNvSpPr>
            <a:spLocks noGrp="1"/>
          </p:cNvSpPr>
          <p:nvPr>
            <p:ph idx="1"/>
          </p:nvPr>
        </p:nvSpPr>
        <p:spPr>
          <a:xfrm>
            <a:off x="239316" y="1556792"/>
            <a:ext cx="8725172" cy="4478585"/>
          </a:xfrm>
        </p:spPr>
        <p:txBody>
          <a:bodyPr/>
          <a:lstStyle/>
          <a:p>
            <a:pPr>
              <a:spcBef>
                <a:spcPts val="600"/>
              </a:spcBef>
            </a:pPr>
            <a:r>
              <a:rPr lang="en-AU" altLang="en-US" sz="1800" dirty="0"/>
              <a:t>The declaration of compliance is made by the Applicant. </a:t>
            </a:r>
          </a:p>
          <a:p>
            <a:pPr>
              <a:spcBef>
                <a:spcPts val="600"/>
              </a:spcBef>
            </a:pPr>
            <a:r>
              <a:rPr lang="en-AU" altLang="en-US" sz="1800" dirty="0"/>
              <a:t>The Applicant is declaring that:</a:t>
            </a:r>
          </a:p>
          <a:p>
            <a:pPr lvl="1">
              <a:spcBef>
                <a:spcPts val="600"/>
              </a:spcBef>
            </a:pPr>
            <a:r>
              <a:rPr lang="en-AU" altLang="en-US" sz="1500" dirty="0" smtClean="0"/>
              <a:t>the </a:t>
            </a:r>
            <a:r>
              <a:rPr lang="en-AU" altLang="en-US" sz="1500" dirty="0"/>
              <a:t>Design meets the Certification Basis</a:t>
            </a:r>
          </a:p>
          <a:p>
            <a:pPr lvl="1">
              <a:spcBef>
                <a:spcPts val="600"/>
              </a:spcBef>
            </a:pPr>
            <a:r>
              <a:rPr lang="en-AU" altLang="en-US" sz="1500" dirty="0"/>
              <a:t>the Construction meets the Design</a:t>
            </a:r>
          </a:p>
          <a:p>
            <a:pPr lvl="1">
              <a:spcBef>
                <a:spcPts val="600"/>
              </a:spcBef>
            </a:pPr>
            <a:r>
              <a:rPr lang="en-AU" altLang="en-US" sz="1500" dirty="0" smtClean="0"/>
              <a:t>all </a:t>
            </a:r>
            <a:r>
              <a:rPr lang="en-AU" altLang="en-US" sz="1500" dirty="0"/>
              <a:t>issues are addressed</a:t>
            </a:r>
          </a:p>
          <a:p>
            <a:pPr lvl="1">
              <a:spcBef>
                <a:spcPts val="600"/>
              </a:spcBef>
            </a:pPr>
            <a:r>
              <a:rPr lang="en-AU" altLang="en-US" sz="1500" dirty="0" smtClean="0"/>
              <a:t>continued and continuing aspects of the regulation are addressed</a:t>
            </a:r>
            <a:endParaRPr lang="en-AU" altLang="en-US" sz="1500" dirty="0"/>
          </a:p>
          <a:p>
            <a:pPr lvl="1">
              <a:spcBef>
                <a:spcPts val="600"/>
              </a:spcBef>
            </a:pPr>
            <a:r>
              <a:rPr lang="en-AU" altLang="en-US" sz="1500" dirty="0"/>
              <a:t>the Safety Program has captured and managed all credible Hazards and associated risks</a:t>
            </a:r>
          </a:p>
          <a:p>
            <a:pPr>
              <a:spcBef>
                <a:spcPts val="600"/>
              </a:spcBef>
            </a:pPr>
            <a:r>
              <a:rPr lang="en-AU" altLang="en-US" sz="1800" dirty="0" smtClean="0"/>
              <a:t>Declaration </a:t>
            </a:r>
            <a:r>
              <a:rPr lang="en-AU" altLang="en-US" sz="1800" dirty="0"/>
              <a:t>of compliance can only be </a:t>
            </a:r>
            <a:r>
              <a:rPr lang="en-AU" altLang="en-US" sz="1800" dirty="0" smtClean="0"/>
              <a:t>completed:</a:t>
            </a:r>
            <a:endParaRPr lang="en-AU" altLang="en-US" sz="1800" dirty="0"/>
          </a:p>
          <a:p>
            <a:pPr lvl="1">
              <a:spcBef>
                <a:spcPts val="600"/>
              </a:spcBef>
            </a:pPr>
            <a:r>
              <a:rPr lang="en-AU" altLang="en-US" sz="1500" dirty="0" smtClean="0"/>
              <a:t>Once compliance </a:t>
            </a:r>
            <a:r>
              <a:rPr lang="en-AU" altLang="en-US" sz="1500" dirty="0"/>
              <a:t>has been shown against ALL requirements in the Authority-agreed CB and</a:t>
            </a:r>
          </a:p>
          <a:p>
            <a:pPr lvl="1">
              <a:spcBef>
                <a:spcPts val="600"/>
              </a:spcBef>
            </a:pPr>
            <a:r>
              <a:rPr lang="en-AU" altLang="en-US" sz="1500" dirty="0" smtClean="0"/>
              <a:t>approval </a:t>
            </a:r>
            <a:r>
              <a:rPr lang="en-AU" altLang="en-US" sz="1500" dirty="0"/>
              <a:t>of all MACRIs</a:t>
            </a:r>
          </a:p>
          <a:p>
            <a:pPr>
              <a:spcBef>
                <a:spcPts val="600"/>
              </a:spcBef>
            </a:pPr>
            <a:r>
              <a:rPr lang="en-AU" altLang="en-US" sz="1800" dirty="0"/>
              <a:t>Declaration </a:t>
            </a:r>
            <a:r>
              <a:rPr lang="en-AU" altLang="en-US" sz="1800" dirty="0" smtClean="0"/>
              <a:t>can be </a:t>
            </a:r>
            <a:r>
              <a:rPr lang="en-AU" altLang="en-US" sz="1800" dirty="0"/>
              <a:t>made in the Aerodrome Certification application form. </a:t>
            </a:r>
          </a:p>
          <a:p>
            <a:pPr lvl="1">
              <a:spcBef>
                <a:spcPts val="600"/>
              </a:spcBef>
            </a:pPr>
            <a:r>
              <a:rPr lang="en-AU" altLang="en-US" sz="1500" dirty="0"/>
              <a:t>The </a:t>
            </a:r>
            <a:r>
              <a:rPr lang="en-AU" altLang="en-US" sz="1500" dirty="0" smtClean="0"/>
              <a:t>CB and a list of the evidence demonstrating compliance is </a:t>
            </a:r>
            <a:r>
              <a:rPr lang="en-AU" altLang="en-US" sz="1500" dirty="0"/>
              <a:t>to be </a:t>
            </a:r>
            <a:r>
              <a:rPr lang="en-AU" altLang="en-US" sz="1500" dirty="0" smtClean="0"/>
              <a:t>provided with the application </a:t>
            </a:r>
            <a:r>
              <a:rPr lang="en-AU" altLang="en-US" sz="1500" dirty="0"/>
              <a:t>form</a:t>
            </a:r>
          </a:p>
          <a:p>
            <a:pPr lvl="1">
              <a:spcBef>
                <a:spcPts val="600"/>
              </a:spcBef>
            </a:pPr>
            <a:r>
              <a:rPr lang="en-AU" altLang="en-US" sz="1500" dirty="0"/>
              <a:t>The Authority must be given access to all compliance evidence referenced in the </a:t>
            </a:r>
            <a:r>
              <a:rPr lang="en-AU" altLang="en-US" sz="1500" dirty="0" smtClean="0"/>
              <a:t>CB</a:t>
            </a:r>
            <a:endParaRPr lang="en-AU" altLang="en-US" sz="1500" dirty="0"/>
          </a:p>
        </p:txBody>
      </p:sp>
    </p:spTree>
    <p:extLst>
      <p:ext uri="{BB962C8B-B14F-4D97-AF65-F5344CB8AC3E}">
        <p14:creationId xmlns:p14="http://schemas.microsoft.com/office/powerpoint/2010/main" val="2447616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A3A67DE9-0085-4410-9FEE-D8FB25B3F058}" type="slidenum">
              <a:rPr lang="en-GB" altLang="en-US" smtClean="0">
                <a:solidFill>
                  <a:srgbClr val="898989"/>
                </a:solidFill>
                <a:latin typeface="Arial" panose="020B0604020202020204" pitchFamily="34" charset="0"/>
              </a:rPr>
              <a:pPr/>
              <a:t>26</a:t>
            </a:fld>
            <a:endParaRPr lang="en-GB" altLang="en-US" dirty="0" smtClean="0">
              <a:solidFill>
                <a:srgbClr val="898989"/>
              </a:solidFill>
              <a:latin typeface="Arial" panose="020B0604020202020204" pitchFamily="34" charset="0"/>
            </a:endParaRPr>
          </a:p>
        </p:txBody>
      </p:sp>
      <p:sp>
        <p:nvSpPr>
          <p:cNvPr id="11" name="Title 1"/>
          <p:cNvSpPr>
            <a:spLocks noGrp="1"/>
          </p:cNvSpPr>
          <p:nvPr>
            <p:ph type="title"/>
          </p:nvPr>
        </p:nvSpPr>
        <p:spPr>
          <a:xfrm>
            <a:off x="179512" y="1124744"/>
            <a:ext cx="8136904" cy="627459"/>
          </a:xfrm>
        </p:spPr>
        <p:txBody>
          <a:bodyPr/>
          <a:lstStyle/>
          <a:p>
            <a:r>
              <a:rPr lang="en-AU" altLang="en-US" b="1" dirty="0" smtClean="0">
                <a:solidFill>
                  <a:srgbClr val="C00000"/>
                </a:solidFill>
              </a:rPr>
              <a:t>Arrangements for Continued Compliance with CB</a:t>
            </a:r>
          </a:p>
        </p:txBody>
      </p:sp>
      <p:sp>
        <p:nvSpPr>
          <p:cNvPr id="12" name="Content Placeholder 2"/>
          <p:cNvSpPr>
            <a:spLocks noGrp="1"/>
          </p:cNvSpPr>
          <p:nvPr>
            <p:ph idx="1"/>
          </p:nvPr>
        </p:nvSpPr>
        <p:spPr>
          <a:xfrm>
            <a:off x="179512" y="1556792"/>
            <a:ext cx="8495109" cy="421481"/>
          </a:xfrm>
        </p:spPr>
        <p:txBody>
          <a:bodyPr/>
          <a:lstStyle/>
          <a:p>
            <a:r>
              <a:rPr lang="en-AU" altLang="en-US" sz="1800" dirty="0"/>
              <a:t>Arrangements (systems and procedures) should be implemented to: </a:t>
            </a:r>
          </a:p>
        </p:txBody>
      </p:sp>
      <p:sp>
        <p:nvSpPr>
          <p:cNvPr id="13" name="Rounded Rectangle 12"/>
          <p:cNvSpPr/>
          <p:nvPr/>
        </p:nvSpPr>
        <p:spPr>
          <a:xfrm>
            <a:off x="255316" y="2102274"/>
            <a:ext cx="2907506" cy="2478854"/>
          </a:xfrm>
          <a:prstGeom prst="roundRect">
            <a:avLst>
              <a:gd name="adj" fmla="val 5928"/>
            </a:avLst>
          </a:prstGeom>
          <a:solidFill>
            <a:srgbClr val="F3A875"/>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lstStyle/>
          <a:p>
            <a:pPr>
              <a:spcBef>
                <a:spcPts val="450"/>
              </a:spcBef>
              <a:defRPr/>
            </a:pPr>
            <a:r>
              <a:rPr lang="en-AU" sz="1500" b="1" dirty="0">
                <a:solidFill>
                  <a:schemeClr val="tx1"/>
                </a:solidFill>
                <a:cs typeface="Times New Roman" panose="02020603050405020304" pitchFamily="18" charset="0"/>
              </a:rPr>
              <a:t>Retain</a:t>
            </a:r>
            <a:r>
              <a:rPr lang="en-AU" sz="1500" dirty="0">
                <a:solidFill>
                  <a:schemeClr val="tx1"/>
                </a:solidFill>
                <a:cs typeface="Times New Roman" panose="02020603050405020304" pitchFamily="18" charset="0"/>
              </a:rPr>
              <a:t> all relevant </a:t>
            </a:r>
            <a:r>
              <a:rPr lang="en-AU" sz="1500" u="sng" dirty="0">
                <a:solidFill>
                  <a:schemeClr val="tx1"/>
                </a:solidFill>
                <a:cs typeface="Times New Roman" panose="02020603050405020304" pitchFamily="18" charset="0"/>
              </a:rPr>
              <a:t>design information</a:t>
            </a:r>
            <a:r>
              <a:rPr lang="en-AU" sz="1500" dirty="0">
                <a:solidFill>
                  <a:schemeClr val="tx1"/>
                </a:solidFill>
                <a:cs typeface="Times New Roman" panose="02020603050405020304" pitchFamily="18" charset="0"/>
              </a:rPr>
              <a:t>, </a:t>
            </a:r>
            <a:r>
              <a:rPr lang="en-AU" sz="1500" u="sng" dirty="0">
                <a:solidFill>
                  <a:schemeClr val="tx1"/>
                </a:solidFill>
                <a:cs typeface="Times New Roman" panose="02020603050405020304" pitchFamily="18" charset="0"/>
              </a:rPr>
              <a:t>drawings</a:t>
            </a:r>
            <a:r>
              <a:rPr lang="en-AU" sz="1500" dirty="0">
                <a:solidFill>
                  <a:schemeClr val="tx1"/>
                </a:solidFill>
                <a:cs typeface="Times New Roman" panose="02020603050405020304" pitchFamily="18" charset="0"/>
              </a:rPr>
              <a:t> and </a:t>
            </a:r>
            <a:r>
              <a:rPr lang="en-AU" sz="1500" u="sng" dirty="0">
                <a:solidFill>
                  <a:schemeClr val="tx1"/>
                </a:solidFill>
                <a:cs typeface="Times New Roman" panose="02020603050405020304" pitchFamily="18" charset="0"/>
              </a:rPr>
              <a:t>test reports</a:t>
            </a:r>
            <a:r>
              <a:rPr lang="en-AU" sz="1500" dirty="0">
                <a:solidFill>
                  <a:schemeClr val="tx1"/>
                </a:solidFill>
                <a:cs typeface="Times New Roman" panose="02020603050405020304" pitchFamily="18" charset="0"/>
              </a:rPr>
              <a:t>; including inspection records for the aerodrome in order to provide the information necessary to </a:t>
            </a:r>
            <a:r>
              <a:rPr lang="en-AU" sz="1500" b="1" dirty="0">
                <a:solidFill>
                  <a:schemeClr val="tx1"/>
                </a:solidFill>
                <a:cs typeface="Times New Roman" panose="02020603050405020304" pitchFamily="18" charset="0"/>
              </a:rPr>
              <a:t>ensure</a:t>
            </a:r>
            <a:r>
              <a:rPr lang="en-AU" sz="1500" dirty="0">
                <a:solidFill>
                  <a:schemeClr val="tx1"/>
                </a:solidFill>
                <a:cs typeface="Times New Roman" panose="02020603050405020304" pitchFamily="18" charset="0"/>
              </a:rPr>
              <a:t> the continued compliance to the aerodrome certification basis, and conditions for safe operation of the aerodrome. </a:t>
            </a:r>
          </a:p>
        </p:txBody>
      </p:sp>
      <p:sp>
        <p:nvSpPr>
          <p:cNvPr id="14" name="Rounded Rectangle 13"/>
          <p:cNvSpPr/>
          <p:nvPr/>
        </p:nvSpPr>
        <p:spPr>
          <a:xfrm>
            <a:off x="3294323" y="2096172"/>
            <a:ext cx="2547938" cy="2484673"/>
          </a:xfrm>
          <a:prstGeom prst="roundRect">
            <a:avLst>
              <a:gd name="adj" fmla="val 5928"/>
            </a:avLst>
          </a:prstGeom>
          <a:solidFill>
            <a:srgbClr val="F3A875"/>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lstStyle/>
          <a:p>
            <a:pPr>
              <a:spcBef>
                <a:spcPts val="450"/>
              </a:spcBef>
              <a:defRPr/>
            </a:pPr>
            <a:r>
              <a:rPr lang="en-AU" sz="1500" b="1" dirty="0">
                <a:solidFill>
                  <a:schemeClr val="tx1"/>
                </a:solidFill>
                <a:cs typeface="Times New Roman" panose="02020603050405020304" pitchFamily="18" charset="0"/>
              </a:rPr>
              <a:t>Manage</a:t>
            </a:r>
            <a:r>
              <a:rPr lang="en-AU" sz="1500" dirty="0">
                <a:solidFill>
                  <a:schemeClr val="tx1"/>
                </a:solidFill>
                <a:cs typeface="Times New Roman" panose="02020603050405020304" pitchFamily="18" charset="0"/>
              </a:rPr>
              <a:t> the configuration of the aerodrome design.</a:t>
            </a:r>
          </a:p>
        </p:txBody>
      </p:sp>
      <p:sp>
        <p:nvSpPr>
          <p:cNvPr id="15" name="Rounded Rectangle 14"/>
          <p:cNvSpPr/>
          <p:nvPr/>
        </p:nvSpPr>
        <p:spPr>
          <a:xfrm>
            <a:off x="5930231" y="2096171"/>
            <a:ext cx="2744390" cy="2484674"/>
          </a:xfrm>
          <a:prstGeom prst="roundRect">
            <a:avLst>
              <a:gd name="adj" fmla="val 5928"/>
            </a:avLst>
          </a:prstGeom>
          <a:solidFill>
            <a:srgbClr val="F3A875"/>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lstStyle/>
          <a:p>
            <a:pPr>
              <a:spcBef>
                <a:spcPts val="450"/>
              </a:spcBef>
              <a:defRPr/>
            </a:pPr>
            <a:r>
              <a:rPr lang="en-AU" sz="1500" b="1" dirty="0">
                <a:solidFill>
                  <a:schemeClr val="tx1"/>
                </a:solidFill>
                <a:cs typeface="Times New Roman" panose="02020603050405020304" pitchFamily="18" charset="0"/>
              </a:rPr>
              <a:t>Collect</a:t>
            </a:r>
            <a:r>
              <a:rPr lang="en-AU" sz="1500" dirty="0">
                <a:solidFill>
                  <a:schemeClr val="tx1"/>
                </a:solidFill>
                <a:cs typeface="Times New Roman" panose="02020603050405020304" pitchFamily="18" charset="0"/>
              </a:rPr>
              <a:t>, </a:t>
            </a:r>
            <a:r>
              <a:rPr lang="en-AU" sz="1500" b="1" dirty="0">
                <a:solidFill>
                  <a:schemeClr val="tx1"/>
                </a:solidFill>
                <a:cs typeface="Times New Roman" panose="02020603050405020304" pitchFamily="18" charset="0"/>
              </a:rPr>
              <a:t>investigate</a:t>
            </a:r>
            <a:r>
              <a:rPr lang="en-AU" sz="1500" dirty="0">
                <a:solidFill>
                  <a:schemeClr val="tx1"/>
                </a:solidFill>
                <a:cs typeface="Times New Roman" panose="02020603050405020304" pitchFamily="18" charset="0"/>
              </a:rPr>
              <a:t> and </a:t>
            </a:r>
            <a:r>
              <a:rPr lang="en-AU" sz="1500" b="1" dirty="0">
                <a:solidFill>
                  <a:schemeClr val="tx1"/>
                </a:solidFill>
                <a:cs typeface="Times New Roman" panose="02020603050405020304" pitchFamily="18" charset="0"/>
              </a:rPr>
              <a:t>analyse</a:t>
            </a:r>
            <a:r>
              <a:rPr lang="en-AU" sz="1500" dirty="0">
                <a:solidFill>
                  <a:schemeClr val="tx1"/>
                </a:solidFill>
                <a:cs typeface="Times New Roman" panose="02020603050405020304" pitchFamily="18" charset="0"/>
              </a:rPr>
              <a:t> reports of and information related to failures, malfunctions, defects or other occurrences which might adversely affect safe operation of the aerodrome, to implement corrective action if warranted.</a:t>
            </a:r>
          </a:p>
        </p:txBody>
      </p:sp>
      <p:sp>
        <p:nvSpPr>
          <p:cNvPr id="16" name="Content Placeholder 2"/>
          <p:cNvSpPr txBox="1">
            <a:spLocks/>
          </p:cNvSpPr>
          <p:nvPr/>
        </p:nvSpPr>
        <p:spPr bwMode="auto">
          <a:xfrm>
            <a:off x="255316" y="4758556"/>
            <a:ext cx="8495109" cy="14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30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02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74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46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342900" indent="-342900">
              <a:spcBef>
                <a:spcPct val="20000"/>
              </a:spcBef>
              <a:buClr>
                <a:srgbClr val="D94821"/>
              </a:buClr>
            </a:pPr>
            <a:r>
              <a:rPr lang="en-AU" altLang="en-US" sz="1800" dirty="0">
                <a:latin typeface="Arial" charset="0"/>
                <a:cs typeface="+mn-cs"/>
              </a:rPr>
              <a:t>For initial certification: </a:t>
            </a:r>
          </a:p>
          <a:p>
            <a:pPr marL="800100" lvl="2" indent="-342900">
              <a:spcBef>
                <a:spcPct val="20000"/>
              </a:spcBef>
              <a:buClr>
                <a:srgbClr val="D94821"/>
              </a:buClr>
            </a:pPr>
            <a:r>
              <a:rPr lang="en-AU" altLang="en-US" sz="1400" dirty="0">
                <a:latin typeface="Arial" charset="0"/>
                <a:cs typeface="+mn-cs"/>
              </a:rPr>
              <a:t>Applicant is to establish and provide evidence of these systems and procedures. </a:t>
            </a:r>
          </a:p>
          <a:p>
            <a:pPr marL="342900" indent="-342900">
              <a:spcBef>
                <a:spcPts val="1200"/>
              </a:spcBef>
              <a:buClr>
                <a:srgbClr val="D94821"/>
              </a:buClr>
            </a:pPr>
            <a:r>
              <a:rPr lang="en-AU" altLang="en-US" sz="1800" dirty="0">
                <a:latin typeface="Arial" charset="0"/>
                <a:cs typeface="+mn-cs"/>
              </a:rPr>
              <a:t>For maintenance of Aerodrome Certificate</a:t>
            </a:r>
          </a:p>
          <a:p>
            <a:pPr marL="800100" lvl="2" indent="-342900">
              <a:spcBef>
                <a:spcPct val="20000"/>
              </a:spcBef>
              <a:buClr>
                <a:srgbClr val="D94821"/>
              </a:buClr>
            </a:pPr>
            <a:r>
              <a:rPr lang="en-AU" altLang="en-US" sz="1400" dirty="0">
                <a:latin typeface="Arial" charset="0"/>
                <a:cs typeface="+mn-cs"/>
              </a:rPr>
              <a:t>Aerodrome Operator is responsible for continued implementation and monitoring of these systems and procedures. </a:t>
            </a:r>
          </a:p>
        </p:txBody>
      </p:sp>
    </p:spTree>
    <p:extLst>
      <p:ext uri="{BB962C8B-B14F-4D97-AF65-F5344CB8AC3E}">
        <p14:creationId xmlns:p14="http://schemas.microsoft.com/office/powerpoint/2010/main" val="543936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673B98FC-1004-4E9D-A07C-1CA9B52B6919}" type="slidenum">
              <a:rPr lang="en-GB" altLang="en-US" smtClean="0">
                <a:solidFill>
                  <a:srgbClr val="898989"/>
                </a:solidFill>
                <a:latin typeface="Arial" panose="020B0604020202020204" pitchFamily="34" charset="0"/>
              </a:rPr>
              <a:pPr/>
              <a:t>27</a:t>
            </a:fld>
            <a:endParaRPr lang="en-GB" altLang="en-US" dirty="0" smtClean="0">
              <a:solidFill>
                <a:srgbClr val="898989"/>
              </a:solidFill>
              <a:latin typeface="Arial" panose="020B0604020202020204" pitchFamily="34" charset="0"/>
            </a:endParaRPr>
          </a:p>
        </p:txBody>
      </p:sp>
      <p:sp>
        <p:nvSpPr>
          <p:cNvPr id="18" name="Title 1"/>
          <p:cNvSpPr>
            <a:spLocks noGrp="1"/>
          </p:cNvSpPr>
          <p:nvPr>
            <p:ph type="title"/>
          </p:nvPr>
        </p:nvSpPr>
        <p:spPr>
          <a:xfrm>
            <a:off x="107504" y="1050132"/>
            <a:ext cx="9047213" cy="627460"/>
          </a:xfrm>
        </p:spPr>
        <p:txBody>
          <a:bodyPr/>
          <a:lstStyle/>
          <a:p>
            <a:r>
              <a:rPr lang="en-AU" altLang="en-US" b="1" dirty="0" smtClean="0">
                <a:solidFill>
                  <a:srgbClr val="C00000"/>
                </a:solidFill>
              </a:rPr>
              <a:t>Continuing </a:t>
            </a:r>
            <a:r>
              <a:rPr lang="en-AU" altLang="en-US" b="1" dirty="0">
                <a:solidFill>
                  <a:srgbClr val="C00000"/>
                </a:solidFill>
              </a:rPr>
              <a:t>Safe Operation of the Aerodrome</a:t>
            </a:r>
            <a:r>
              <a:rPr lang="en-AU" altLang="en-US" b="1" dirty="0" smtClean="0"/>
              <a:t> </a:t>
            </a:r>
            <a:r>
              <a:rPr lang="en-AU" altLang="en-US" dirty="0" smtClean="0"/>
              <a:t>Operation of the Aerodrome</a:t>
            </a:r>
          </a:p>
        </p:txBody>
      </p:sp>
      <p:sp>
        <p:nvSpPr>
          <p:cNvPr id="19" name="Content Placeholder 2"/>
          <p:cNvSpPr>
            <a:spLocks noGrp="1"/>
          </p:cNvSpPr>
          <p:nvPr>
            <p:ph idx="1"/>
          </p:nvPr>
        </p:nvSpPr>
        <p:spPr>
          <a:xfrm>
            <a:off x="251520" y="1501378"/>
            <a:ext cx="8569325" cy="4679950"/>
          </a:xfrm>
        </p:spPr>
        <p:txBody>
          <a:bodyPr/>
          <a:lstStyle/>
          <a:p>
            <a:r>
              <a:rPr lang="en-AU" altLang="en-US" sz="1800" dirty="0" smtClean="0"/>
              <a:t>The Aerodrome Operator is responsible for ensuring that the aerodrome, at any time in its operating life, is in a condition for safe flight operation. However, for the Aerodrome Operator to execute this responsibility, it should be reliant upon information and procedures that are the domain of the aerodrome designer.</a:t>
            </a:r>
          </a:p>
          <a:p>
            <a:endParaRPr lang="en-AU" altLang="en-US" dirty="0" smtClean="0"/>
          </a:p>
        </p:txBody>
      </p:sp>
      <p:sp>
        <p:nvSpPr>
          <p:cNvPr id="20" name="Rounded Rectangle 19"/>
          <p:cNvSpPr/>
          <p:nvPr/>
        </p:nvSpPr>
        <p:spPr>
          <a:xfrm>
            <a:off x="276672" y="3037881"/>
            <a:ext cx="2063080" cy="1277540"/>
          </a:xfrm>
          <a:prstGeom prst="roundRect">
            <a:avLst>
              <a:gd name="adj" fmla="val 10274"/>
            </a:avLst>
          </a:prstGeom>
          <a:solidFill>
            <a:schemeClr val="bg1">
              <a:lumMod val="95000"/>
            </a:schemeClr>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nchor="ctr"/>
          <a:lstStyle/>
          <a:p>
            <a:pPr algn="ctr">
              <a:defRPr/>
            </a:pPr>
            <a:r>
              <a:rPr lang="en-AU" b="1" dirty="0">
                <a:solidFill>
                  <a:schemeClr val="tx1"/>
                </a:solidFill>
                <a:cs typeface="Times New Roman" panose="02020603050405020304" pitchFamily="18" charset="0"/>
              </a:rPr>
              <a:t>Aerodrome Designer</a:t>
            </a:r>
          </a:p>
        </p:txBody>
      </p:sp>
      <p:sp>
        <p:nvSpPr>
          <p:cNvPr id="21" name="Rounded Rectangle 20"/>
          <p:cNvSpPr/>
          <p:nvPr/>
        </p:nvSpPr>
        <p:spPr>
          <a:xfrm>
            <a:off x="3373016" y="3037881"/>
            <a:ext cx="2063080" cy="1277540"/>
          </a:xfrm>
          <a:prstGeom prst="roundRect">
            <a:avLst>
              <a:gd name="adj" fmla="val 10274"/>
            </a:avLst>
          </a:prstGeom>
          <a:solidFill>
            <a:srgbClr val="F3A875"/>
          </a:solidFill>
          <a:ln>
            <a:solidFill>
              <a:srgbClr val="EA6B14"/>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nchor="ctr"/>
          <a:lstStyle/>
          <a:p>
            <a:pPr algn="ctr">
              <a:defRPr/>
            </a:pPr>
            <a:r>
              <a:rPr lang="en-AU" b="1" dirty="0">
                <a:solidFill>
                  <a:schemeClr val="tx1"/>
                </a:solidFill>
                <a:cs typeface="Times New Roman" panose="02020603050405020304" pitchFamily="18" charset="0"/>
              </a:rPr>
              <a:t>Aerodrome Operator</a:t>
            </a:r>
          </a:p>
        </p:txBody>
      </p:sp>
      <p:sp>
        <p:nvSpPr>
          <p:cNvPr id="22" name="Right Arrow 21"/>
          <p:cNvSpPr/>
          <p:nvPr/>
        </p:nvSpPr>
        <p:spPr bwMode="auto">
          <a:xfrm>
            <a:off x="2434537" y="3417374"/>
            <a:ext cx="718108" cy="4463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dirty="0"/>
          </a:p>
        </p:txBody>
      </p:sp>
      <p:sp>
        <p:nvSpPr>
          <p:cNvPr id="23" name="Rounded Rectangle 22"/>
          <p:cNvSpPr/>
          <p:nvPr/>
        </p:nvSpPr>
        <p:spPr>
          <a:xfrm>
            <a:off x="6470857" y="3037881"/>
            <a:ext cx="2063080" cy="1277540"/>
          </a:xfrm>
          <a:prstGeom prst="roundRect">
            <a:avLst>
              <a:gd name="adj" fmla="val 10274"/>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nchor="ctr"/>
          <a:lstStyle/>
          <a:p>
            <a:pPr algn="ctr">
              <a:defRPr/>
            </a:pPr>
            <a:r>
              <a:rPr lang="en-AU" sz="1400" dirty="0">
                <a:solidFill>
                  <a:schemeClr val="tx1"/>
                </a:solidFill>
                <a:cs typeface="Times New Roman" panose="02020603050405020304" pitchFamily="18" charset="0"/>
              </a:rPr>
              <a:t>Aerodrome is in a condition for Safe Flight Operation at any time in its operating life. </a:t>
            </a:r>
          </a:p>
        </p:txBody>
      </p:sp>
      <p:sp>
        <p:nvSpPr>
          <p:cNvPr id="24" name="Rounded Rectangle 23"/>
          <p:cNvSpPr/>
          <p:nvPr/>
        </p:nvSpPr>
        <p:spPr bwMode="auto">
          <a:xfrm>
            <a:off x="4788024" y="4869160"/>
            <a:ext cx="2143125" cy="613146"/>
          </a:xfrm>
          <a:prstGeom prst="roundRect">
            <a:avLst>
              <a:gd name="adj" fmla="val 11812"/>
            </a:avLst>
          </a:prstGeom>
          <a:solidFill>
            <a:schemeClr val="bg1"/>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nchor="ctr"/>
          <a:lstStyle/>
          <a:p>
            <a:pPr algn="ctr"/>
            <a:r>
              <a:rPr lang="en-AU" sz="1100" b="1" dirty="0">
                <a:solidFill>
                  <a:schemeClr val="tx1"/>
                </a:solidFill>
                <a:cs typeface="Times New Roman" panose="02020603050405020304" pitchFamily="18" charset="0"/>
              </a:rPr>
              <a:t>Ensures</a:t>
            </a:r>
          </a:p>
        </p:txBody>
      </p:sp>
      <p:sp>
        <p:nvSpPr>
          <p:cNvPr id="25" name="Rounded Rectangle 24"/>
          <p:cNvSpPr/>
          <p:nvPr/>
        </p:nvSpPr>
        <p:spPr bwMode="auto">
          <a:xfrm>
            <a:off x="827584" y="4881882"/>
            <a:ext cx="3744415" cy="1299446"/>
          </a:xfrm>
          <a:prstGeom prst="roundRect">
            <a:avLst>
              <a:gd name="adj" fmla="val 10964"/>
            </a:avLst>
          </a:prstGeom>
          <a:solidFill>
            <a:schemeClr val="bg1"/>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51435" tIns="25718" rIns="51435" bIns="25718" anchor="ctr"/>
          <a:lstStyle/>
          <a:p>
            <a:pPr algn="just">
              <a:defRPr/>
            </a:pPr>
            <a:r>
              <a:rPr lang="en-AU" sz="1100" b="1" dirty="0" smtClean="0">
                <a:solidFill>
                  <a:schemeClr val="tx1"/>
                </a:solidFill>
                <a:cs typeface="Times New Roman" panose="02020603050405020304" pitchFamily="18" charset="0"/>
              </a:rPr>
              <a:t>Provides </a:t>
            </a:r>
            <a:r>
              <a:rPr lang="en-AU" sz="1100" b="1" dirty="0">
                <a:solidFill>
                  <a:schemeClr val="tx1"/>
                </a:solidFill>
                <a:cs typeface="Times New Roman" panose="02020603050405020304" pitchFamily="18" charset="0"/>
              </a:rPr>
              <a:t>Information and Procedures</a:t>
            </a:r>
          </a:p>
          <a:p>
            <a:pPr algn="just">
              <a:defRPr/>
            </a:pPr>
            <a:r>
              <a:rPr lang="en-AU" sz="1100" dirty="0">
                <a:solidFill>
                  <a:schemeClr val="tx1"/>
                </a:solidFill>
                <a:cs typeface="Times New Roman" panose="02020603050405020304" pitchFamily="18" charset="0"/>
              </a:rPr>
              <a:t>Documents that describe specific scheduled </a:t>
            </a:r>
            <a:r>
              <a:rPr lang="en-AU" sz="1100" b="1" dirty="0">
                <a:solidFill>
                  <a:schemeClr val="tx1"/>
                </a:solidFill>
                <a:cs typeface="Times New Roman" panose="02020603050405020304" pitchFamily="18" charset="0"/>
              </a:rPr>
              <a:t>maintenance task and their frequency</a:t>
            </a:r>
            <a:r>
              <a:rPr lang="en-AU" sz="1100" dirty="0">
                <a:solidFill>
                  <a:schemeClr val="tx1"/>
                </a:solidFill>
                <a:cs typeface="Times New Roman" panose="02020603050405020304" pitchFamily="18" charset="0"/>
              </a:rPr>
              <a:t> of </a:t>
            </a:r>
            <a:r>
              <a:rPr lang="en-AU" sz="1100" dirty="0" smtClean="0">
                <a:solidFill>
                  <a:schemeClr val="tx1"/>
                </a:solidFill>
                <a:cs typeface="Times New Roman" panose="02020603050405020304" pitchFamily="18" charset="0"/>
              </a:rPr>
              <a:t>completion</a:t>
            </a:r>
          </a:p>
          <a:p>
            <a:pPr algn="just">
              <a:defRPr/>
            </a:pPr>
            <a:r>
              <a:rPr lang="en-AU" sz="1100" dirty="0" smtClean="0">
                <a:solidFill>
                  <a:schemeClr val="tx1"/>
                </a:solidFill>
                <a:cs typeface="Times New Roman" panose="02020603050405020304" pitchFamily="18" charset="0"/>
              </a:rPr>
              <a:t>Descriptive data and accomplishment </a:t>
            </a:r>
            <a:r>
              <a:rPr lang="en-AU" sz="1100" b="1" dirty="0" smtClean="0">
                <a:solidFill>
                  <a:schemeClr val="tx1"/>
                </a:solidFill>
                <a:cs typeface="Times New Roman" panose="02020603050405020304" pitchFamily="18" charset="0"/>
              </a:rPr>
              <a:t>instructions that enable inspections, processes and procedures </a:t>
            </a:r>
            <a:r>
              <a:rPr lang="en-AU" sz="1100" dirty="0" smtClean="0">
                <a:solidFill>
                  <a:schemeClr val="tx1"/>
                </a:solidFill>
                <a:cs typeface="Times New Roman" panose="02020603050405020304" pitchFamily="18" charset="0"/>
              </a:rPr>
              <a:t>necessary to keep the aerodrome in a condition for safe flight operation.</a:t>
            </a:r>
            <a:endParaRPr lang="en-AU" sz="1100" dirty="0">
              <a:solidFill>
                <a:schemeClr val="tx1"/>
              </a:solidFill>
              <a:cs typeface="Times New Roman" panose="02020603050405020304" pitchFamily="18" charset="0"/>
            </a:endParaRPr>
          </a:p>
        </p:txBody>
      </p:sp>
      <p:cxnSp>
        <p:nvCxnSpPr>
          <p:cNvPr id="26" name="Straight Arrow Connector 25"/>
          <p:cNvCxnSpPr/>
          <p:nvPr/>
        </p:nvCxnSpPr>
        <p:spPr bwMode="auto">
          <a:xfrm>
            <a:off x="2678846" y="3632302"/>
            <a:ext cx="20945" cy="1236858"/>
          </a:xfrm>
          <a:prstGeom prst="straightConnector1">
            <a:avLst/>
          </a:prstGeom>
          <a:ln w="952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bwMode="auto">
          <a:xfrm>
            <a:off x="5580112" y="3453472"/>
            <a:ext cx="718108" cy="4463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dirty="0"/>
          </a:p>
        </p:txBody>
      </p:sp>
      <p:cxnSp>
        <p:nvCxnSpPr>
          <p:cNvPr id="28" name="Straight Arrow Connector 27"/>
          <p:cNvCxnSpPr>
            <a:endCxn id="24" idx="0"/>
          </p:cNvCxnSpPr>
          <p:nvPr/>
        </p:nvCxnSpPr>
        <p:spPr bwMode="auto">
          <a:xfrm flipH="1">
            <a:off x="5859587" y="3676651"/>
            <a:ext cx="5089" cy="1192509"/>
          </a:xfrm>
          <a:prstGeom prst="straightConnector1">
            <a:avLst/>
          </a:prstGeom>
          <a:ln w="952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78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41" y="1605234"/>
            <a:ext cx="8569325" cy="4632077"/>
          </a:xfrm>
        </p:spPr>
        <p:txBody>
          <a:bodyPr/>
          <a:lstStyle/>
          <a:p>
            <a:r>
              <a:rPr lang="en-AU" sz="1800" dirty="0" smtClean="0"/>
              <a:t>CB</a:t>
            </a:r>
          </a:p>
          <a:p>
            <a:pPr lvl="1"/>
            <a:r>
              <a:rPr lang="en-AU" sz="1800" dirty="0" smtClean="0"/>
              <a:t>Complete set of requirements based on ADRM Chapter</a:t>
            </a:r>
          </a:p>
          <a:p>
            <a:pPr lvl="1"/>
            <a:r>
              <a:rPr lang="en-AU" sz="1800" dirty="0" smtClean="0"/>
              <a:t>Justified Tailoring (for removal in line with SOIU/OSI or additions)</a:t>
            </a:r>
          </a:p>
          <a:p>
            <a:r>
              <a:rPr lang="en-AU" sz="1800" dirty="0" smtClean="0"/>
              <a:t>MACRI</a:t>
            </a:r>
          </a:p>
          <a:p>
            <a:pPr lvl="1"/>
            <a:r>
              <a:rPr lang="en-AU" sz="1800" dirty="0" smtClean="0"/>
              <a:t>Robust justification of capability imperative</a:t>
            </a:r>
          </a:p>
          <a:p>
            <a:pPr lvl="1"/>
            <a:r>
              <a:rPr lang="en-AU" sz="1800" dirty="0" smtClean="0"/>
              <a:t>Tech and Op assessment</a:t>
            </a:r>
          </a:p>
          <a:p>
            <a:pPr lvl="1"/>
            <a:r>
              <a:rPr lang="en-AU" sz="1800" dirty="0"/>
              <a:t>Robust </a:t>
            </a:r>
            <a:r>
              <a:rPr lang="en-AU" sz="1800" dirty="0" smtClean="0"/>
              <a:t>SRM applied</a:t>
            </a:r>
          </a:p>
          <a:p>
            <a:pPr lvl="1"/>
            <a:r>
              <a:rPr lang="en-AU" sz="1800" dirty="0" smtClean="0"/>
              <a:t>AD OPR and MAO approval</a:t>
            </a:r>
          </a:p>
          <a:p>
            <a:r>
              <a:rPr lang="en-AU" sz="1800" dirty="0" smtClean="0"/>
              <a:t>Application</a:t>
            </a:r>
          </a:p>
          <a:p>
            <a:pPr lvl="1"/>
            <a:r>
              <a:rPr lang="en-AU" sz="1800" dirty="0" smtClean="0"/>
              <a:t>Non-exhaustive review of Compliance Evidence</a:t>
            </a:r>
          </a:p>
          <a:p>
            <a:pPr lvl="1"/>
            <a:r>
              <a:rPr lang="en-AU" sz="1800" dirty="0" smtClean="0"/>
              <a:t>Declaration of compliance made – complete</a:t>
            </a:r>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28</a:t>
            </a:fld>
            <a:endParaRPr lang="en-AU" altLang="en-US" dirty="0"/>
          </a:p>
        </p:txBody>
      </p:sp>
      <p:sp>
        <p:nvSpPr>
          <p:cNvPr id="5" name="Title 1"/>
          <p:cNvSpPr txBox="1">
            <a:spLocks/>
          </p:cNvSpPr>
          <p:nvPr/>
        </p:nvSpPr>
        <p:spPr>
          <a:xfrm>
            <a:off x="251520" y="1183754"/>
            <a:ext cx="843528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a:solidFill>
                  <a:srgbClr val="C00000"/>
                </a:solidFill>
              </a:rPr>
              <a:t>DASA Independent Assurance for Certification</a:t>
            </a:r>
          </a:p>
        </p:txBody>
      </p:sp>
    </p:spTree>
    <p:extLst>
      <p:ext uri="{BB962C8B-B14F-4D97-AF65-F5344CB8AC3E}">
        <p14:creationId xmlns:p14="http://schemas.microsoft.com/office/powerpoint/2010/main" val="1955762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41" y="1605234"/>
            <a:ext cx="8569325" cy="4632077"/>
          </a:xfrm>
        </p:spPr>
        <p:txBody>
          <a:bodyPr/>
          <a:lstStyle/>
          <a:p>
            <a:endParaRPr lang="en-AU" sz="1800" dirty="0" smtClean="0"/>
          </a:p>
          <a:p>
            <a:r>
              <a:rPr lang="en-AU" sz="1800" dirty="0" smtClean="0"/>
              <a:t>DASR 139.80.B – Changes to Certification</a:t>
            </a:r>
          </a:p>
          <a:p>
            <a:pPr lvl="1"/>
            <a:r>
              <a:rPr lang="en-AU" sz="1800" dirty="0" smtClean="0"/>
              <a:t>Same process as Cert Process, just tailored for size / complexity</a:t>
            </a:r>
          </a:p>
          <a:p>
            <a:endParaRPr lang="en-AU" sz="1800" dirty="0" smtClean="0"/>
          </a:p>
          <a:p>
            <a:r>
              <a:rPr lang="en-AU" sz="1800" dirty="0" smtClean="0"/>
              <a:t>DASR 139.90 – Aerodrome Maintenance</a:t>
            </a:r>
          </a:p>
          <a:p>
            <a:pPr lvl="1"/>
            <a:r>
              <a:rPr lang="en-AU" sz="1800" dirty="0" smtClean="0"/>
              <a:t>Maintenance Program – have and do</a:t>
            </a:r>
          </a:p>
          <a:p>
            <a:endParaRPr lang="en-AU" sz="1800" dirty="0" smtClean="0"/>
          </a:p>
          <a:p>
            <a:r>
              <a:rPr lang="en-AU" sz="1800" dirty="0" smtClean="0"/>
              <a:t>DASR 139.100 – Personnel Competency</a:t>
            </a:r>
          </a:p>
          <a:p>
            <a:pPr lvl="1"/>
            <a:r>
              <a:rPr lang="en-AU" sz="1800" dirty="0"/>
              <a:t>competent, qualified and authorised </a:t>
            </a:r>
            <a:r>
              <a:rPr lang="en-AU" sz="1800" dirty="0" smtClean="0"/>
              <a:t>– AD OPR, Cert Declaration, Maintenance</a:t>
            </a:r>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29</a:t>
            </a:fld>
            <a:endParaRPr lang="en-AU" altLang="en-US" dirty="0"/>
          </a:p>
        </p:txBody>
      </p:sp>
      <p:sp>
        <p:nvSpPr>
          <p:cNvPr id="5" name="Title 1"/>
          <p:cNvSpPr txBox="1">
            <a:spLocks/>
          </p:cNvSpPr>
          <p:nvPr/>
        </p:nvSpPr>
        <p:spPr>
          <a:xfrm>
            <a:off x="251520" y="1183754"/>
            <a:ext cx="843528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DASR.139 Remaining Areas</a:t>
            </a:r>
            <a:endParaRPr lang="en-AU" altLang="en-US" b="1" dirty="0">
              <a:solidFill>
                <a:srgbClr val="C00000"/>
              </a:solidFill>
            </a:endParaRPr>
          </a:p>
        </p:txBody>
      </p:sp>
    </p:spTree>
    <p:extLst>
      <p:ext uri="{BB962C8B-B14F-4D97-AF65-F5344CB8AC3E}">
        <p14:creationId xmlns:p14="http://schemas.microsoft.com/office/powerpoint/2010/main" val="30197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654" t="19897" r="20154" b="10974"/>
          <a:stretch/>
        </p:blipFill>
        <p:spPr>
          <a:xfrm>
            <a:off x="963637" y="1556792"/>
            <a:ext cx="7216726" cy="4740812"/>
          </a:xfrm>
          <a:prstGeom prst="rect">
            <a:avLst/>
          </a:prstGeom>
        </p:spPr>
      </p:pic>
      <p:sp>
        <p:nvSpPr>
          <p:cNvPr id="2" name="Title 1"/>
          <p:cNvSpPr>
            <a:spLocks noGrp="1"/>
          </p:cNvSpPr>
          <p:nvPr>
            <p:ph type="title"/>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3</a:t>
            </a:fld>
            <a:endParaRPr lang="en-AU" altLang="en-US" dirty="0"/>
          </a:p>
        </p:txBody>
      </p:sp>
      <p:sp>
        <p:nvSpPr>
          <p:cNvPr id="6" name="Title 2"/>
          <p:cNvSpPr txBox="1">
            <a:spLocks/>
          </p:cNvSpPr>
          <p:nvPr/>
        </p:nvSpPr>
        <p:spPr>
          <a:xfrm>
            <a:off x="250825" y="1170829"/>
            <a:ext cx="8229600" cy="561975"/>
          </a:xfrm>
          <a:prstGeom prst="rect">
            <a:avLst/>
          </a:prstGeom>
        </p:spPr>
        <p:txBody>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b="1" dirty="0" smtClean="0">
                <a:solidFill>
                  <a:srgbClr val="C00000"/>
                </a:solidFill>
              </a:rPr>
              <a:t>WHS &amp; Defence Aviation Safety</a:t>
            </a:r>
            <a:endParaRPr lang="en-AU" b="1" dirty="0">
              <a:solidFill>
                <a:srgbClr val="C00000"/>
              </a:solidFill>
            </a:endParaRPr>
          </a:p>
        </p:txBody>
      </p:sp>
    </p:spTree>
    <p:extLst>
      <p:ext uri="{BB962C8B-B14F-4D97-AF65-F5344CB8AC3E}">
        <p14:creationId xmlns:p14="http://schemas.microsoft.com/office/powerpoint/2010/main" val="3780179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41" y="1605234"/>
            <a:ext cx="8569325" cy="4632077"/>
          </a:xfrm>
        </p:spPr>
        <p:txBody>
          <a:bodyPr/>
          <a:lstStyle/>
          <a:p>
            <a:endParaRPr lang="en-AU" sz="1800" dirty="0" smtClean="0"/>
          </a:p>
          <a:p>
            <a:r>
              <a:rPr lang="en-AU" sz="1800" dirty="0" smtClean="0"/>
              <a:t>This year …</a:t>
            </a:r>
          </a:p>
          <a:p>
            <a:pPr lvl="1"/>
            <a:r>
              <a:rPr lang="en-AU" sz="1800" dirty="0" smtClean="0"/>
              <a:t>Education and planning</a:t>
            </a:r>
          </a:p>
          <a:p>
            <a:endParaRPr lang="en-AU" sz="1800" dirty="0" smtClean="0"/>
          </a:p>
          <a:p>
            <a:r>
              <a:rPr lang="en-AU" sz="1800" dirty="0" smtClean="0"/>
              <a:t>Aerodrome Operator certification</a:t>
            </a:r>
          </a:p>
          <a:p>
            <a:pPr lvl="1"/>
            <a:r>
              <a:rPr lang="en-AU" sz="1800" dirty="0" smtClean="0"/>
              <a:t>CY 21/22 (four AD OPR)</a:t>
            </a:r>
          </a:p>
          <a:p>
            <a:endParaRPr lang="en-AU" sz="1800" dirty="0" smtClean="0"/>
          </a:p>
          <a:p>
            <a:r>
              <a:rPr lang="en-AU" sz="1800" dirty="0" smtClean="0"/>
              <a:t>Aerodrome certification</a:t>
            </a:r>
          </a:p>
          <a:p>
            <a:pPr lvl="1"/>
            <a:r>
              <a:rPr lang="en-AU" sz="1800" dirty="0" smtClean="0"/>
              <a:t>CY 21/25 (all Defence Certified aerodromes)</a:t>
            </a:r>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30</a:t>
            </a:fld>
            <a:endParaRPr lang="en-AU" altLang="en-US" dirty="0"/>
          </a:p>
        </p:txBody>
      </p:sp>
      <p:sp>
        <p:nvSpPr>
          <p:cNvPr id="5" name="Title 1"/>
          <p:cNvSpPr txBox="1">
            <a:spLocks/>
          </p:cNvSpPr>
          <p:nvPr/>
        </p:nvSpPr>
        <p:spPr>
          <a:xfrm>
            <a:off x="251520" y="1183754"/>
            <a:ext cx="843528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What is coming…</a:t>
            </a:r>
            <a:endParaRPr lang="en-AU" altLang="en-US" b="1" dirty="0">
              <a:solidFill>
                <a:srgbClr val="C00000"/>
              </a:solidFill>
            </a:endParaRPr>
          </a:p>
        </p:txBody>
      </p:sp>
    </p:spTree>
    <p:extLst>
      <p:ext uri="{BB962C8B-B14F-4D97-AF65-F5344CB8AC3E}">
        <p14:creationId xmlns:p14="http://schemas.microsoft.com/office/powerpoint/2010/main" val="3118936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62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330" y="1535400"/>
            <a:ext cx="8695149" cy="4197856"/>
          </a:xfrm>
        </p:spPr>
        <p:txBody>
          <a:bodyPr/>
          <a:lstStyle/>
          <a:p>
            <a:pPr>
              <a:buFont typeface="Arial" charset="0"/>
              <a:buChar char="•"/>
              <a:defRPr/>
            </a:pPr>
            <a:r>
              <a:rPr lang="en-AU" sz="1800" dirty="0" smtClean="0"/>
              <a:t>Module 1 – Course Overview (ACPA-SA, 15min)</a:t>
            </a:r>
          </a:p>
          <a:p>
            <a:pPr>
              <a:buFont typeface="Arial" charset="0"/>
              <a:buChar char="•"/>
              <a:defRPr/>
            </a:pPr>
            <a:r>
              <a:rPr lang="en-AU" sz="1800" dirty="0" smtClean="0"/>
              <a:t>Module 2 </a:t>
            </a:r>
            <a:r>
              <a:rPr lang="en-AU" sz="1800" dirty="0"/>
              <a:t>– Flight Operations Terminology and Application (</a:t>
            </a:r>
            <a:r>
              <a:rPr lang="en-AU" sz="1800" dirty="0" smtClean="0"/>
              <a:t>ACPA-SA, 20min)</a:t>
            </a:r>
          </a:p>
          <a:p>
            <a:pPr>
              <a:buFont typeface="Arial" charset="0"/>
              <a:buChar char="•"/>
              <a:defRPr/>
            </a:pPr>
            <a:r>
              <a:rPr lang="en-AU" sz="1800" dirty="0" smtClean="0"/>
              <a:t>Module 3 – Defence </a:t>
            </a:r>
            <a:r>
              <a:rPr lang="en-AU" sz="1800" dirty="0"/>
              <a:t>Aviation Safety Framework (DASF) (</a:t>
            </a:r>
            <a:r>
              <a:rPr lang="en-AU" sz="1800" dirty="0" smtClean="0"/>
              <a:t>ACPA-SA, 30min)</a:t>
            </a:r>
          </a:p>
          <a:p>
            <a:pPr>
              <a:buFont typeface="Arial" charset="0"/>
              <a:buChar char="•"/>
              <a:defRPr/>
            </a:pPr>
            <a:r>
              <a:rPr lang="en-AU" sz="1800" dirty="0" smtClean="0"/>
              <a:t>Module 4 </a:t>
            </a:r>
            <a:r>
              <a:rPr lang="en-AU" sz="1800" dirty="0"/>
              <a:t>– Accountability (</a:t>
            </a:r>
            <a:r>
              <a:rPr lang="en-AU" sz="1800" dirty="0" smtClean="0"/>
              <a:t>ACPA-SA, 90min)</a:t>
            </a:r>
          </a:p>
          <a:p>
            <a:pPr>
              <a:buFont typeface="Arial" charset="0"/>
              <a:buChar char="•"/>
              <a:defRPr/>
            </a:pPr>
            <a:r>
              <a:rPr lang="en-AU" sz="1800" dirty="0" smtClean="0"/>
              <a:t>Module 5 </a:t>
            </a:r>
            <a:r>
              <a:rPr lang="en-AU" sz="1800" dirty="0"/>
              <a:t>– Flight Operations / ASMS Regulations (</a:t>
            </a:r>
            <a:r>
              <a:rPr lang="en-AU" sz="1800" dirty="0" smtClean="0"/>
              <a:t>ACPA-REGS, 90min)</a:t>
            </a:r>
          </a:p>
          <a:p>
            <a:pPr>
              <a:buFont typeface="Arial" charset="0"/>
              <a:buChar char="•"/>
              <a:defRPr/>
            </a:pPr>
            <a:r>
              <a:rPr lang="en-AU" sz="1800" dirty="0" smtClean="0"/>
              <a:t>Module 6 </a:t>
            </a:r>
            <a:r>
              <a:rPr lang="en-AU" sz="1800" dirty="0"/>
              <a:t>– </a:t>
            </a:r>
            <a:r>
              <a:rPr lang="en-AU" sz="1800" dirty="0" smtClean="0"/>
              <a:t>Quality Management Systems (ACPA-SA, 30min) </a:t>
            </a:r>
          </a:p>
          <a:p>
            <a:pPr>
              <a:buFont typeface="Arial" charset="0"/>
              <a:buChar char="•"/>
              <a:defRPr/>
            </a:pPr>
            <a:r>
              <a:rPr lang="en-AU" sz="1800" dirty="0" smtClean="0"/>
              <a:t>Module 7 – Airworthiness Regulations (</a:t>
            </a:r>
            <a:r>
              <a:rPr lang="en-AU" sz="1800" dirty="0" smtClean="0">
                <a:solidFill>
                  <a:srgbClr val="FF0000"/>
                </a:solidFill>
              </a:rPr>
              <a:t>Who and How Long TBA</a:t>
            </a:r>
            <a:r>
              <a:rPr lang="en-AU" sz="1800" dirty="0" smtClean="0"/>
              <a:t>)</a:t>
            </a:r>
          </a:p>
          <a:p>
            <a:pPr>
              <a:buFont typeface="Arial" charset="0"/>
              <a:buChar char="•"/>
              <a:defRPr/>
            </a:pPr>
            <a:r>
              <a:rPr lang="en-AU" sz="1800" dirty="0" smtClean="0"/>
              <a:t>Module 8 – Risk Based Decision Making </a:t>
            </a:r>
            <a:r>
              <a:rPr lang="en-AU" sz="1800" dirty="0" smtClean="0">
                <a:solidFill>
                  <a:srgbClr val="FF0000"/>
                </a:solidFill>
              </a:rPr>
              <a:t>(TBA, </a:t>
            </a:r>
            <a:r>
              <a:rPr lang="en-AU" sz="1800" dirty="0" smtClean="0"/>
              <a:t>90min</a:t>
            </a:r>
            <a:r>
              <a:rPr lang="en-AU" sz="1800" dirty="0" smtClean="0">
                <a:solidFill>
                  <a:srgbClr val="FF0000"/>
                </a:solidFill>
              </a:rPr>
              <a:t>)</a:t>
            </a:r>
          </a:p>
          <a:p>
            <a:pPr>
              <a:buFont typeface="Arial" charset="0"/>
              <a:buChar char="•"/>
              <a:defRPr/>
            </a:pPr>
            <a:r>
              <a:rPr lang="en-AU" sz="1800" dirty="0" smtClean="0"/>
              <a:t>Module 9 – Certification – Oversight and </a:t>
            </a:r>
            <a:r>
              <a:rPr lang="en-AU" sz="1800" dirty="0"/>
              <a:t>Enforcement (</a:t>
            </a:r>
            <a:r>
              <a:rPr lang="en-AU" sz="1800" dirty="0" smtClean="0"/>
              <a:t>ACPA-SA, 40min) </a:t>
            </a:r>
          </a:p>
          <a:p>
            <a:pPr>
              <a:buFont typeface="Arial" charset="0"/>
              <a:buChar char="•"/>
              <a:defRPr/>
            </a:pPr>
            <a:r>
              <a:rPr lang="en-AU" sz="1800" dirty="0" smtClean="0"/>
              <a:t>Module 10 – </a:t>
            </a:r>
            <a:r>
              <a:rPr lang="en-AU" sz="1800" dirty="0"/>
              <a:t>DASHA (</a:t>
            </a:r>
            <a:r>
              <a:rPr lang="en-AU" sz="1800" dirty="0" smtClean="0"/>
              <a:t>ACPA-SA, 20min) </a:t>
            </a:r>
          </a:p>
          <a:p>
            <a:pPr>
              <a:buFont typeface="Arial" charset="0"/>
              <a:buChar char="•"/>
              <a:defRPr/>
            </a:pPr>
            <a:r>
              <a:rPr lang="en-AU" sz="1800" dirty="0" smtClean="0"/>
              <a:t>Module 11 – Education and Tools </a:t>
            </a:r>
            <a:r>
              <a:rPr lang="en-AU" sz="1800" dirty="0"/>
              <a:t>(</a:t>
            </a:r>
            <a:r>
              <a:rPr lang="en-AU" sz="1800" dirty="0" smtClean="0"/>
              <a:t>ACPA-SA, 30min) </a:t>
            </a:r>
          </a:p>
          <a:p>
            <a:pPr>
              <a:buFont typeface="Arial" charset="0"/>
              <a:buChar char="•"/>
              <a:defRPr/>
            </a:pPr>
            <a:r>
              <a:rPr lang="en-AU" sz="1800" dirty="0" smtClean="0"/>
              <a:t>Module 12 – Current Discussion Points </a:t>
            </a:r>
            <a:r>
              <a:rPr lang="en-AU" sz="1800" dirty="0"/>
              <a:t>(</a:t>
            </a:r>
            <a:r>
              <a:rPr lang="en-AU" sz="1800" dirty="0" smtClean="0"/>
              <a:t>ACPA-REGS, 60min) </a:t>
            </a:r>
          </a:p>
          <a:p>
            <a:pPr>
              <a:buFont typeface="Arial" charset="0"/>
              <a:buChar char="•"/>
              <a:defRPr/>
            </a:pPr>
            <a:endParaRPr lang="en-AU" dirty="0">
              <a:latin typeface="Arial Narrow" panose="020B0606020202030204" pitchFamily="34" charset="0"/>
            </a:endParaRPr>
          </a:p>
        </p:txBody>
      </p:sp>
      <p:sp>
        <p:nvSpPr>
          <p:cNvPr id="16388" name="Slide Number Placeholder 3"/>
          <p:cNvSpPr>
            <a:spLocks noGrp="1"/>
          </p:cNvSpPr>
          <p:nvPr>
            <p:ph type="sldNum" sz="quarter" idx="4294967295"/>
          </p:nvPr>
        </p:nvSpPr>
        <p:spPr>
          <a:xfrm>
            <a:off x="8550275" y="6553200"/>
            <a:ext cx="593725" cy="304800"/>
          </a:xfrm>
          <a:noFill/>
        </p:spPr>
        <p:txBody>
          <a:bodyPr/>
          <a:lstStyle>
            <a:lvl1pPr>
              <a:spcBef>
                <a:spcPct val="20000"/>
              </a:spcBef>
              <a:buClr>
                <a:srgbClr val="D94821"/>
              </a:buClr>
              <a:buFont typeface="Arial" panose="020B0604020202020204" pitchFamily="34" charset="0"/>
              <a:buChar char="•"/>
              <a:defRPr sz="2000">
                <a:solidFill>
                  <a:schemeClr val="tx1"/>
                </a:solidFill>
                <a:latin typeface="Arial" panose="020B0604020202020204" pitchFamily="34" charset="0"/>
              </a:defRPr>
            </a:lvl1pPr>
            <a:lvl2pPr marL="742950" indent="-28575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D94821"/>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037F958D-904E-41AC-B496-8985575BA807}" type="slidenum">
              <a:rPr lang="en-AU" altLang="en-US" sz="1200">
                <a:solidFill>
                  <a:srgbClr val="777777"/>
                </a:solidFill>
              </a:rPr>
              <a:pPr eaLnBrk="1" hangingPunct="1">
                <a:spcBef>
                  <a:spcPct val="0"/>
                </a:spcBef>
                <a:buClrTx/>
                <a:buFontTx/>
                <a:buNone/>
              </a:pPr>
              <a:t>32</a:t>
            </a:fld>
            <a:endParaRPr lang="en-AU" altLang="en-US" sz="1200" dirty="0">
              <a:solidFill>
                <a:srgbClr val="777777"/>
              </a:solidFill>
            </a:endParaRPr>
          </a:p>
        </p:txBody>
      </p:sp>
      <p:sp>
        <p:nvSpPr>
          <p:cNvPr id="4" name="Rectangle 3"/>
          <p:cNvSpPr/>
          <p:nvPr/>
        </p:nvSpPr>
        <p:spPr>
          <a:xfrm>
            <a:off x="177821" y="1073735"/>
            <a:ext cx="8372453" cy="461665"/>
          </a:xfrm>
          <a:prstGeom prst="rect">
            <a:avLst/>
          </a:prstGeom>
        </p:spPr>
        <p:txBody>
          <a:bodyPr wrap="square">
            <a:spAutoFit/>
          </a:bodyPr>
          <a:lstStyle/>
          <a:p>
            <a:pPr marL="0" indent="0">
              <a:buNone/>
            </a:pPr>
            <a:r>
              <a:rPr lang="en-AU" sz="2400" b="1" dirty="0" smtClean="0">
                <a:solidFill>
                  <a:srgbClr val="C00000"/>
                </a:solidFill>
                <a:latin typeface="Georgia" panose="02040502050405020303" pitchFamily="18" charset="0"/>
              </a:rPr>
              <a:t>Course Content</a:t>
            </a:r>
            <a:endParaRPr lang="en-AU" sz="24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186348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23528" y="1052736"/>
            <a:ext cx="8229600" cy="561975"/>
          </a:xfrm>
        </p:spPr>
        <p:txBody>
          <a:bodyPr/>
          <a:lstStyle/>
          <a:p>
            <a:r>
              <a:rPr lang="en-AU" altLang="en-US" b="1" dirty="0" smtClean="0">
                <a:solidFill>
                  <a:srgbClr val="C00000"/>
                </a:solidFill>
              </a:rPr>
              <a:t>Aerodrome Certification Process</a:t>
            </a:r>
          </a:p>
        </p:txBody>
      </p:sp>
      <p:sp>
        <p:nvSpPr>
          <p:cNvPr id="62467"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F38381BC-55AC-46AD-A1A6-B216103CB8C1}" type="slidenum">
              <a:rPr lang="en-GB" altLang="en-US" smtClean="0">
                <a:solidFill>
                  <a:srgbClr val="898989"/>
                </a:solidFill>
                <a:latin typeface="Arial" panose="020B0604020202020204" pitchFamily="34" charset="0"/>
              </a:rPr>
              <a:pPr/>
              <a:t>33</a:t>
            </a:fld>
            <a:endParaRPr lang="en-GB" altLang="en-US" dirty="0" smtClean="0">
              <a:solidFill>
                <a:srgbClr val="898989"/>
              </a:solidFill>
              <a:latin typeface="Arial" panose="020B0604020202020204" pitchFamily="34" charset="0"/>
            </a:endParaRPr>
          </a:p>
        </p:txBody>
      </p:sp>
      <p:pic>
        <p:nvPicPr>
          <p:cNvPr id="624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297" y="1797844"/>
            <a:ext cx="8262938" cy="398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0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595" y="1196752"/>
            <a:ext cx="8229600" cy="561975"/>
          </a:xfrm>
        </p:spPr>
        <p:txBody>
          <a:bodyPr/>
          <a:lstStyle/>
          <a:p>
            <a:r>
              <a:rPr lang="en-AU" altLang="en-US" b="1" dirty="0">
                <a:solidFill>
                  <a:srgbClr val="C00000"/>
                </a:solidFill>
              </a:rPr>
              <a:t>Systems Covered by Baseline Standard</a:t>
            </a:r>
          </a:p>
        </p:txBody>
      </p:sp>
      <p:sp>
        <p:nvSpPr>
          <p:cNvPr id="36867" name="Content Placeholder 2"/>
          <p:cNvSpPr>
            <a:spLocks noGrp="1"/>
          </p:cNvSpPr>
          <p:nvPr>
            <p:ph idx="1"/>
          </p:nvPr>
        </p:nvSpPr>
        <p:spPr>
          <a:xfrm>
            <a:off x="248841" y="1891904"/>
            <a:ext cx="8495109" cy="3598069"/>
          </a:xfrm>
        </p:spPr>
        <p:txBody>
          <a:bodyPr/>
          <a:lstStyle/>
          <a:p>
            <a:pPr eaLnBrk="1" fontAlgn="ctr" hangingPunct="1"/>
            <a:r>
              <a:rPr lang="en-AU" altLang="en-US" sz="1800" dirty="0"/>
              <a:t>Systems and functions covered by the baseline design standard include: </a:t>
            </a:r>
          </a:p>
          <a:p>
            <a:pPr lvl="1" eaLnBrk="1" fontAlgn="ctr" hangingPunct="1"/>
            <a:r>
              <a:rPr lang="en-AU" altLang="en-US" sz="1500" dirty="0"/>
              <a:t>The physical characteristics of the movement area.</a:t>
            </a:r>
          </a:p>
          <a:p>
            <a:pPr lvl="1" eaLnBrk="1" fontAlgn="ctr" hangingPunct="1"/>
            <a:r>
              <a:rPr lang="en-AU" altLang="en-US" sz="1500" dirty="0"/>
              <a:t>Aircraft arresting systems. </a:t>
            </a:r>
          </a:p>
          <a:p>
            <a:pPr lvl="1" eaLnBrk="1" fontAlgn="ctr" hangingPunct="1"/>
            <a:r>
              <a:rPr lang="en-AU" altLang="en-US" sz="1500" dirty="0"/>
              <a:t>Obstacle restrictions and limitations.</a:t>
            </a:r>
          </a:p>
          <a:p>
            <a:pPr lvl="1" eaLnBrk="1" fontAlgn="ctr" hangingPunct="1"/>
            <a:r>
              <a:rPr lang="en-AU" altLang="en-US" sz="1500" dirty="0"/>
              <a:t>Visual aids for the movement area and other areas (e.g. aerodrome markings, markers, signals, wind direction indicators).</a:t>
            </a:r>
          </a:p>
          <a:p>
            <a:pPr lvl="1" eaLnBrk="1" fontAlgn="ctr" hangingPunct="1"/>
            <a:r>
              <a:rPr lang="en-AU" altLang="en-US" sz="1500" dirty="0"/>
              <a:t>Visual approach slope indicator systems.</a:t>
            </a:r>
          </a:p>
          <a:p>
            <a:pPr lvl="1" eaLnBrk="1" fontAlgn="ctr" hangingPunct="1"/>
            <a:r>
              <a:rPr lang="en-AU" altLang="en-US" sz="1500" dirty="0"/>
              <a:t>Visual aids provided by aerodrome lighting systems.</a:t>
            </a:r>
          </a:p>
          <a:p>
            <a:pPr lvl="1" eaLnBrk="1" fontAlgn="ctr" hangingPunct="1"/>
            <a:r>
              <a:rPr lang="en-AU" altLang="en-US" sz="1500" dirty="0"/>
              <a:t>Communications, Navigation, Surveillance (CNS) and Meteorological (MET) facilities. </a:t>
            </a:r>
          </a:p>
          <a:p>
            <a:pPr lvl="1" eaLnBrk="1" fontAlgn="ctr" hangingPunct="1"/>
            <a:r>
              <a:rPr lang="en-AU" altLang="en-US" sz="1500" dirty="0"/>
              <a:t>Earthing points</a:t>
            </a:r>
          </a:p>
          <a:p>
            <a:pPr lvl="1" eaLnBrk="1" fontAlgn="ctr" hangingPunct="1"/>
            <a:r>
              <a:rPr lang="en-AU" altLang="en-US" sz="1500" dirty="0"/>
              <a:t>Light aircraft tie-down facilities Reference code systems.</a:t>
            </a:r>
          </a:p>
          <a:p>
            <a:pPr lvl="1" eaLnBrk="1" fontAlgn="ctr" hangingPunct="1"/>
            <a:r>
              <a:rPr lang="en-AU" altLang="en-US" sz="1500" dirty="0"/>
              <a:t>Radio communication facilities.</a:t>
            </a:r>
          </a:p>
          <a:p>
            <a:pPr lvl="1" eaLnBrk="1" fontAlgn="ctr" hangingPunct="1"/>
            <a:r>
              <a:rPr lang="en-AU" altLang="en-US" sz="1500" dirty="0"/>
              <a:t>Aircraft Rescue and Firefighting (ARFF) requirements</a:t>
            </a:r>
          </a:p>
          <a:p>
            <a:pPr lvl="1" eaLnBrk="1" fontAlgn="ctr" hangingPunct="1"/>
            <a:r>
              <a:rPr lang="en-AU" altLang="en-US" sz="1500" dirty="0"/>
              <a:t>Access to an aerodrome, including requirements relating to fencing.</a:t>
            </a:r>
          </a:p>
          <a:p>
            <a:pPr lvl="1" eaLnBrk="1" fontAlgn="ctr" hangingPunct="1"/>
            <a:r>
              <a:rPr lang="en-AU" altLang="en-US" sz="1500" dirty="0"/>
              <a:t>Design requirements to avoid the creation of hazards from aircraft propulsion systems.</a:t>
            </a:r>
          </a:p>
          <a:p>
            <a:endParaRPr lang="en-AU" altLang="en-US" sz="1800" dirty="0"/>
          </a:p>
        </p:txBody>
      </p:sp>
      <p:sp>
        <p:nvSpPr>
          <p:cNvPr id="3686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9F794618-3F38-499B-967E-116F011320FF}" type="slidenum">
              <a:rPr lang="en-GB" altLang="en-US" smtClean="0">
                <a:solidFill>
                  <a:srgbClr val="898989"/>
                </a:solidFill>
                <a:latin typeface="Arial" panose="020B0604020202020204" pitchFamily="34" charset="0"/>
              </a:rPr>
              <a:pPr/>
              <a:t>34</a:t>
            </a:fld>
            <a:endParaRPr lang="en-GB" altLang="en-US" dirty="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210149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19559" y="1124744"/>
            <a:ext cx="8229600" cy="561975"/>
          </a:xfrm>
        </p:spPr>
        <p:txBody>
          <a:bodyPr/>
          <a:lstStyle/>
          <a:p>
            <a:r>
              <a:rPr lang="en-AU" altLang="en-US" b="1" dirty="0" smtClean="0">
                <a:solidFill>
                  <a:srgbClr val="C00000"/>
                </a:solidFill>
              </a:rPr>
              <a:t>Example CB</a:t>
            </a:r>
          </a:p>
        </p:txBody>
      </p:sp>
      <p:pic>
        <p:nvPicPr>
          <p:cNvPr id="52227"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rcRect t="3642"/>
          <a:stretch>
            <a:fillRect/>
          </a:stretch>
        </p:blipFill>
        <p:spPr>
          <a:xfrm>
            <a:off x="120254" y="1797844"/>
            <a:ext cx="8628210" cy="3911204"/>
          </a:xfrm>
        </p:spPr>
      </p:pic>
      <p:sp>
        <p:nvSpPr>
          <p:cNvPr id="5222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30C8FC1B-C842-4FE2-AD89-5514F13B3C1F}" type="slidenum">
              <a:rPr lang="en-GB" altLang="en-US" smtClean="0">
                <a:solidFill>
                  <a:srgbClr val="898989"/>
                </a:solidFill>
                <a:latin typeface="Arial" panose="020B0604020202020204" pitchFamily="34" charset="0"/>
              </a:rPr>
              <a:pPr/>
              <a:t>35</a:t>
            </a:fld>
            <a:endParaRPr lang="en-GB" altLang="en-US" dirty="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50278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AU" altLang="en-US" dirty="0" smtClean="0"/>
          </a:p>
        </p:txBody>
      </p:sp>
      <p:sp>
        <p:nvSpPr>
          <p:cNvPr id="6" name="Rectangle 5"/>
          <p:cNvSpPr/>
          <p:nvPr/>
        </p:nvSpPr>
        <p:spPr>
          <a:xfrm>
            <a:off x="98823" y="1106091"/>
            <a:ext cx="8984456" cy="4894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2772"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D0DF4D68-C772-4053-A43E-26CB41C217D4}" type="slidenum">
              <a:rPr lang="en-GB" altLang="en-US" smtClean="0">
                <a:solidFill>
                  <a:srgbClr val="898989"/>
                </a:solidFill>
                <a:latin typeface="Arial" panose="020B0604020202020204" pitchFamily="34" charset="0"/>
              </a:rPr>
              <a:pPr/>
              <a:t>36</a:t>
            </a:fld>
            <a:endParaRPr lang="en-GB" altLang="en-US" dirty="0" smtClean="0">
              <a:solidFill>
                <a:srgbClr val="898989"/>
              </a:solidFill>
              <a:latin typeface="Arial" panose="020B0604020202020204" pitchFamily="34" charset="0"/>
            </a:endParaRPr>
          </a:p>
        </p:txBody>
      </p:sp>
      <p:pic>
        <p:nvPicPr>
          <p:cNvPr id="327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875110"/>
            <a:ext cx="7113985" cy="51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000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AU" altLang="en-US" dirty="0" smtClean="0"/>
          </a:p>
        </p:txBody>
      </p:sp>
      <p:sp>
        <p:nvSpPr>
          <p:cNvPr id="6" name="Rectangle 5"/>
          <p:cNvSpPr/>
          <p:nvPr/>
        </p:nvSpPr>
        <p:spPr>
          <a:xfrm>
            <a:off x="98823" y="1106091"/>
            <a:ext cx="8984456" cy="4894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403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5BCEAD19-5B4B-4C62-8CD0-C8BD6D3021E5}" type="slidenum">
              <a:rPr lang="en-GB" altLang="en-US" smtClean="0">
                <a:solidFill>
                  <a:srgbClr val="898989"/>
                </a:solidFill>
                <a:latin typeface="Arial" panose="020B0604020202020204" pitchFamily="34" charset="0"/>
              </a:rPr>
              <a:pPr/>
              <a:t>37</a:t>
            </a:fld>
            <a:endParaRPr lang="en-GB" altLang="en-US" dirty="0" smtClean="0">
              <a:solidFill>
                <a:srgbClr val="898989"/>
              </a:solidFill>
              <a:latin typeface="Arial" panose="020B0604020202020204" pitchFamily="34" charset="0"/>
            </a:endParaRPr>
          </a:p>
        </p:txBody>
      </p:sp>
      <p:pic>
        <p:nvPicPr>
          <p:cNvPr id="440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16" y="892969"/>
            <a:ext cx="8510588" cy="503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161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191220" y="1124744"/>
            <a:ext cx="6447234" cy="627459"/>
          </a:xfrm>
        </p:spPr>
        <p:txBody>
          <a:bodyPr/>
          <a:lstStyle/>
          <a:p>
            <a:r>
              <a:rPr lang="en-AU" altLang="en-US" sz="3600" dirty="0">
                <a:solidFill>
                  <a:srgbClr val="C00000"/>
                </a:solidFill>
              </a:rPr>
              <a:t>7 Step SRM Process</a:t>
            </a:r>
          </a:p>
        </p:txBody>
      </p:sp>
      <p:sp>
        <p:nvSpPr>
          <p:cNvPr id="47107"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9E309FEC-77A6-4471-8D0C-A0191D89781E}" type="slidenum">
              <a:rPr lang="en-GB" altLang="en-US" smtClean="0">
                <a:solidFill>
                  <a:srgbClr val="898989"/>
                </a:solidFill>
                <a:latin typeface="Arial" panose="020B0604020202020204" pitchFamily="34" charset="0"/>
              </a:rPr>
              <a:pPr/>
              <a:t>38</a:t>
            </a:fld>
            <a:endParaRPr lang="en-GB" altLang="en-US" dirty="0" smtClean="0">
              <a:solidFill>
                <a:srgbClr val="898989"/>
              </a:solidFill>
              <a:latin typeface="Arial" panose="020B0604020202020204" pitchFamily="34" charset="0"/>
            </a:endParaRPr>
          </a:p>
        </p:txBody>
      </p:sp>
      <p:pic>
        <p:nvPicPr>
          <p:cNvPr id="47108" name="Picture 1"/>
          <p:cNvPicPr>
            <a:picLocks noChangeAspect="1"/>
          </p:cNvPicPr>
          <p:nvPr/>
        </p:nvPicPr>
        <p:blipFill>
          <a:blip r:embed="rId2">
            <a:extLst>
              <a:ext uri="{28A0092B-C50C-407E-A947-70E740481C1C}">
                <a14:useLocalDpi xmlns:a14="http://schemas.microsoft.com/office/drawing/2010/main" val="0"/>
              </a:ext>
            </a:extLst>
          </a:blip>
          <a:srcRect b="18436"/>
          <a:stretch>
            <a:fillRect/>
          </a:stretch>
        </p:blipFill>
        <p:spPr bwMode="auto">
          <a:xfrm>
            <a:off x="364331" y="1932385"/>
            <a:ext cx="8101013" cy="376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582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250825" y="2348879"/>
            <a:ext cx="8569325" cy="3743945"/>
          </a:xfrm>
        </p:spPr>
        <p:txBody>
          <a:bodyPr/>
          <a:lstStyle/>
          <a:p>
            <a:r>
              <a:rPr lang="en-AU" altLang="en-US" dirty="0" smtClean="0"/>
              <a:t>Information that supports continuing safe operation of the aerodrome includes:</a:t>
            </a:r>
          </a:p>
          <a:p>
            <a:pPr lvl="1"/>
            <a:r>
              <a:rPr lang="en-AU" altLang="en-US" dirty="0" smtClean="0"/>
              <a:t>Documents that describe specific scheduled maintenance task and their frequency of completion </a:t>
            </a:r>
          </a:p>
          <a:p>
            <a:pPr lvl="1"/>
            <a:r>
              <a:rPr lang="en-AU" altLang="en-US" dirty="0" smtClean="0"/>
              <a:t>Descriptive data and accomplishment instructions that enable inspections, processes and procedures necessary to keep the aerodrome in a condition for safe flight operation. </a:t>
            </a:r>
          </a:p>
        </p:txBody>
      </p:sp>
      <p:sp>
        <p:nvSpPr>
          <p:cNvPr id="31747"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F3E2B349-7F8B-4A1C-B8ED-D6276B9350B8}" type="slidenum">
              <a:rPr lang="en-GB" altLang="en-US" smtClean="0">
                <a:solidFill>
                  <a:srgbClr val="898989"/>
                </a:solidFill>
                <a:latin typeface="Arial" panose="020B0604020202020204" pitchFamily="34" charset="0"/>
              </a:rPr>
              <a:pPr/>
              <a:t>39</a:t>
            </a:fld>
            <a:endParaRPr lang="en-GB" altLang="en-US" dirty="0" smtClean="0">
              <a:solidFill>
                <a:srgbClr val="898989"/>
              </a:solidFill>
              <a:latin typeface="Arial" panose="020B0604020202020204" pitchFamily="34" charset="0"/>
            </a:endParaRPr>
          </a:p>
        </p:txBody>
      </p:sp>
      <p:sp>
        <p:nvSpPr>
          <p:cNvPr id="31748" name="Title 1"/>
          <p:cNvSpPr txBox="1">
            <a:spLocks/>
          </p:cNvSpPr>
          <p:nvPr/>
        </p:nvSpPr>
        <p:spPr bwMode="auto">
          <a:xfrm>
            <a:off x="539553" y="1050132"/>
            <a:ext cx="8136904" cy="101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4213" indent="-2270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30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02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74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4613"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spcBef>
                <a:spcPct val="0"/>
              </a:spcBef>
              <a:buFontTx/>
              <a:buNone/>
            </a:pPr>
            <a:r>
              <a:rPr lang="en-AU" altLang="en-US" sz="2400" b="1" dirty="0">
                <a:solidFill>
                  <a:srgbClr val="C00000"/>
                </a:solidFill>
                <a:latin typeface="Georgia" panose="02040502050405020303" pitchFamily="18" charset="0"/>
              </a:rPr>
              <a:t>Information to Support Continuing Safe Operation of the Aerodrome</a:t>
            </a:r>
          </a:p>
        </p:txBody>
      </p:sp>
    </p:spTree>
    <p:extLst>
      <p:ext uri="{BB962C8B-B14F-4D97-AF65-F5344CB8AC3E}">
        <p14:creationId xmlns:p14="http://schemas.microsoft.com/office/powerpoint/2010/main" val="336642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35CCCE6-15B2-417A-9588-DF7045A08B28}" type="slidenum">
              <a:rPr lang="en-AU" altLang="en-US" smtClean="0"/>
              <a:pPr>
                <a:defRPr/>
              </a:pPr>
              <a:t>4</a:t>
            </a:fld>
            <a:endParaRPr lang="en-AU" altLang="en-US" dirty="0"/>
          </a:p>
        </p:txBody>
      </p:sp>
      <p:sp>
        <p:nvSpPr>
          <p:cNvPr id="5" name="Title 2"/>
          <p:cNvSpPr txBox="1">
            <a:spLocks/>
          </p:cNvSpPr>
          <p:nvPr/>
        </p:nvSpPr>
        <p:spPr>
          <a:xfrm>
            <a:off x="250825" y="1170829"/>
            <a:ext cx="8229600" cy="561975"/>
          </a:xfrm>
          <a:prstGeom prst="rect">
            <a:avLst/>
          </a:prstGeom>
        </p:spPr>
        <p:txBody>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b="1" dirty="0" smtClean="0">
                <a:solidFill>
                  <a:srgbClr val="C00000"/>
                </a:solidFill>
              </a:rPr>
              <a:t>Defence Aviation Safety Framework</a:t>
            </a:r>
            <a:endParaRPr lang="en-AU" b="1" dirty="0">
              <a:solidFill>
                <a:srgbClr val="C0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731" t="23795" r="22230" b="11590"/>
          <a:stretch/>
        </p:blipFill>
        <p:spPr>
          <a:xfrm>
            <a:off x="1043608" y="1628800"/>
            <a:ext cx="7056784" cy="4660140"/>
          </a:xfrm>
          <a:prstGeom prst="rect">
            <a:avLst/>
          </a:prstGeom>
        </p:spPr>
      </p:pic>
    </p:spTree>
    <p:extLst>
      <p:ext uri="{BB962C8B-B14F-4D97-AF65-F5344CB8AC3E}">
        <p14:creationId xmlns:p14="http://schemas.microsoft.com/office/powerpoint/2010/main" val="2807522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4294967295"/>
          </p:nvPr>
        </p:nvSpPr>
        <p:spPr>
          <a:xfrm>
            <a:off x="8532440" y="6453336"/>
            <a:ext cx="304800" cy="273844"/>
          </a:xfrm>
          <a:noFill/>
        </p:spPr>
        <p:txBody>
          <a:bodyPr/>
          <a:lstStyle>
            <a:lvl1pPr>
              <a:spcBef>
                <a:spcPct val="20000"/>
              </a:spcBef>
              <a:buClr>
                <a:srgbClr val="D94821"/>
              </a:buClr>
              <a:buFont typeface="Arial" panose="020B0604020202020204" pitchFamily="34" charset="0"/>
              <a:buChar char="•"/>
              <a:defRPr sz="1500">
                <a:solidFill>
                  <a:schemeClr val="tx1"/>
                </a:solidFill>
                <a:latin typeface="Arial" panose="020B0604020202020204" pitchFamily="34" charset="0"/>
              </a:defRPr>
            </a:lvl1pPr>
            <a:lvl2pPr marL="557213" indent="-214313">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50" indent="-171450">
              <a:spcBef>
                <a:spcPct val="20000"/>
              </a:spcBef>
              <a:buClr>
                <a:srgbClr val="D94821"/>
              </a:buClr>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50" indent="-171450">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50" indent="-171450">
              <a:spcBef>
                <a:spcPct val="20000"/>
              </a:spcBef>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8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7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6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46D6EB00-5ED7-4DA7-BBC2-1D5CBE875CC3}" type="slidenum">
              <a:rPr lang="en-AU" altLang="en-US" sz="900">
                <a:solidFill>
                  <a:srgbClr val="777777"/>
                </a:solidFill>
              </a:rPr>
              <a:pPr eaLnBrk="1" hangingPunct="1">
                <a:spcBef>
                  <a:spcPct val="0"/>
                </a:spcBef>
                <a:buClrTx/>
                <a:buFontTx/>
                <a:buNone/>
              </a:pPr>
              <a:t>5</a:t>
            </a:fld>
            <a:endParaRPr lang="en-AU" altLang="en-US" sz="900" dirty="0">
              <a:solidFill>
                <a:srgbClr val="777777"/>
              </a:solidFill>
            </a:endParaRPr>
          </a:p>
        </p:txBody>
      </p:sp>
      <p:sp>
        <p:nvSpPr>
          <p:cNvPr id="24579" name="Rectangle 3"/>
          <p:cNvSpPr txBox="1">
            <a:spLocks/>
          </p:cNvSpPr>
          <p:nvPr/>
        </p:nvSpPr>
        <p:spPr bwMode="auto">
          <a:xfrm>
            <a:off x="266800" y="1844824"/>
            <a:ext cx="658891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defRPr>
            </a:lvl1pPr>
            <a:lvl2pPr marL="742950" indent="-28575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D94821"/>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D9482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D94821"/>
              </a:buClr>
              <a:buFont typeface="Wingdings" panose="05000000000000000000" pitchFamily="2" charset="2"/>
              <a:buChar char="Ø"/>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r>
              <a:rPr lang="en-AU" altLang="en-US" dirty="0"/>
              <a:t>Aviation Safety is the state in which </a:t>
            </a:r>
            <a:r>
              <a:rPr lang="en-AU" altLang="en-US" dirty="0">
                <a:solidFill>
                  <a:srgbClr val="FF0000"/>
                </a:solidFill>
              </a:rPr>
              <a:t>risks</a:t>
            </a:r>
            <a:r>
              <a:rPr lang="en-AU" altLang="en-US" dirty="0"/>
              <a:t> to personnel arising </a:t>
            </a:r>
            <a:r>
              <a:rPr lang="en-AU" altLang="en-US" dirty="0">
                <a:solidFill>
                  <a:srgbClr val="0000FF"/>
                </a:solidFill>
              </a:rPr>
              <a:t>from aircraft operations </a:t>
            </a:r>
            <a:r>
              <a:rPr lang="en-AU" altLang="en-US" dirty="0"/>
              <a:t>are </a:t>
            </a:r>
            <a:r>
              <a:rPr lang="en-AU" altLang="en-US" dirty="0">
                <a:solidFill>
                  <a:srgbClr val="0000FF"/>
                </a:solidFill>
              </a:rPr>
              <a:t>eliminated or minimised so far as reasonably practicable </a:t>
            </a:r>
            <a:r>
              <a:rPr lang="en-AU" altLang="en-US" dirty="0"/>
              <a:t>through a </a:t>
            </a:r>
            <a:r>
              <a:rPr lang="en-AU" altLang="en-US" dirty="0">
                <a:solidFill>
                  <a:srgbClr val="FF0000"/>
                </a:solidFill>
              </a:rPr>
              <a:t>continuing process of hazard identification and safety risk management</a:t>
            </a:r>
            <a:r>
              <a:rPr lang="en-AU" altLang="en-US" dirty="0"/>
              <a:t>.</a:t>
            </a:r>
          </a:p>
          <a:p>
            <a:pPr marL="0" indent="0">
              <a:buNone/>
            </a:pPr>
            <a:endParaRPr lang="en-AU" altLang="en-US" dirty="0"/>
          </a:p>
          <a:p>
            <a:r>
              <a:rPr lang="en-AU" altLang="en-US" dirty="0"/>
              <a:t>In the Defence context, aviation safety </a:t>
            </a:r>
            <a:r>
              <a:rPr lang="en-AU" altLang="en-US" dirty="0">
                <a:solidFill>
                  <a:srgbClr val="FF0000"/>
                </a:solidFill>
              </a:rPr>
              <a:t>encompasses both </a:t>
            </a:r>
            <a:r>
              <a:rPr lang="en-AU" altLang="en-US" dirty="0"/>
              <a:t>the manner in which aircraft are flown, and the </a:t>
            </a:r>
            <a:r>
              <a:rPr lang="en-AU" altLang="en-US" dirty="0">
                <a:solidFill>
                  <a:srgbClr val="FF0000"/>
                </a:solidFill>
              </a:rPr>
              <a:t>tasks, activities and management systems </a:t>
            </a:r>
            <a:r>
              <a:rPr lang="en-AU" altLang="en-US" dirty="0"/>
              <a:t>whose primary purpose is to enable safe flight.</a:t>
            </a:r>
          </a:p>
          <a:p>
            <a:pPr marL="0" indent="0" algn="r">
              <a:buNone/>
            </a:pPr>
            <a:r>
              <a:rPr lang="en-AU" altLang="en-US" dirty="0"/>
              <a:t>Source: JD 24/2016</a:t>
            </a:r>
          </a:p>
        </p:txBody>
      </p:sp>
      <p:sp>
        <p:nvSpPr>
          <p:cNvPr id="5" name="Title 1"/>
          <p:cNvSpPr txBox="1">
            <a:spLocks/>
          </p:cNvSpPr>
          <p:nvPr/>
        </p:nvSpPr>
        <p:spPr bwMode="auto">
          <a:xfrm>
            <a:off x="251520" y="1202979"/>
            <a:ext cx="6172200" cy="4214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a:solidFill>
                  <a:srgbClr val="C00000"/>
                </a:solidFill>
                <a:cs typeface="Arial" panose="020B0604020202020204" pitchFamily="34" charset="0"/>
              </a:rPr>
              <a:t>Defence Aviation Safety</a:t>
            </a:r>
          </a:p>
        </p:txBody>
      </p:sp>
    </p:spTree>
    <p:extLst>
      <p:ext uri="{BB962C8B-B14F-4D97-AF65-F5344CB8AC3E}">
        <p14:creationId xmlns:p14="http://schemas.microsoft.com/office/powerpoint/2010/main" val="115927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432269" y="1435226"/>
            <a:ext cx="8348448" cy="4730078"/>
          </a:xfrm>
          <a:prstGeom prst="rect">
            <a:avLst/>
          </a:prstGeom>
        </p:spPr>
      </p:pic>
      <p:grpSp>
        <p:nvGrpSpPr>
          <p:cNvPr id="17" name="Group 16"/>
          <p:cNvGrpSpPr/>
          <p:nvPr/>
        </p:nvGrpSpPr>
        <p:grpSpPr>
          <a:xfrm>
            <a:off x="395536" y="2195338"/>
            <a:ext cx="2124366" cy="4330006"/>
            <a:chOff x="1364457" y="2240868"/>
            <a:chExt cx="1578769" cy="3465910"/>
          </a:xfrm>
        </p:grpSpPr>
        <p:sp>
          <p:nvSpPr>
            <p:cNvPr id="5" name="Rectangle 4"/>
            <p:cNvSpPr/>
            <p:nvPr/>
          </p:nvSpPr>
          <p:spPr>
            <a:xfrm>
              <a:off x="1364457" y="2240868"/>
              <a:ext cx="1578769" cy="3140664"/>
            </a:xfrm>
            <a:prstGeom prst="rect">
              <a:avLst/>
            </a:prstGeom>
            <a:solidFill>
              <a:srgbClr val="4F81BD">
                <a:alpha val="0"/>
              </a:srgbClr>
            </a:solid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ounded Rectangle 5"/>
            <p:cNvSpPr/>
            <p:nvPr/>
          </p:nvSpPr>
          <p:spPr>
            <a:xfrm>
              <a:off x="1378911" y="5425422"/>
              <a:ext cx="1518903" cy="281356"/>
            </a:xfrm>
            <a:prstGeom prst="roundRect">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white"/>
                  </a:solidFill>
                  <a:effectLst/>
                  <a:uLnTx/>
                  <a:uFillTx/>
                  <a:latin typeface="Calibri"/>
                  <a:ea typeface="+mn-ea"/>
                  <a:cs typeface="+mn-cs"/>
                </a:rPr>
                <a:t>EASA Aligned</a:t>
              </a:r>
            </a:p>
          </p:txBody>
        </p:sp>
        <p:sp>
          <p:nvSpPr>
            <p:cNvPr id="15" name="Rounded Rectangle 14"/>
            <p:cNvSpPr/>
            <p:nvPr/>
          </p:nvSpPr>
          <p:spPr>
            <a:xfrm>
              <a:off x="1411654" y="4265826"/>
              <a:ext cx="1490495" cy="639758"/>
            </a:xfrm>
            <a:prstGeom prst="roundRect">
              <a:avLst/>
            </a:prstGeom>
            <a:solidFill>
              <a:schemeClr val="bg1"/>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srgbClr val="FF6600"/>
                  </a:solidFill>
                  <a:effectLst/>
                  <a:uLnTx/>
                  <a:uFillTx/>
                  <a:latin typeface="Calibri"/>
                  <a:ea typeface="+mn-ea"/>
                  <a:cs typeface="+mn-cs"/>
                </a:rPr>
                <a:t>Airworthiness Regulations</a:t>
              </a:r>
            </a:p>
          </p:txBody>
        </p:sp>
      </p:grpSp>
      <p:grpSp>
        <p:nvGrpSpPr>
          <p:cNvPr id="20" name="Group 19"/>
          <p:cNvGrpSpPr/>
          <p:nvPr/>
        </p:nvGrpSpPr>
        <p:grpSpPr>
          <a:xfrm>
            <a:off x="2555776" y="2195338"/>
            <a:ext cx="5139170" cy="4330006"/>
            <a:chOff x="2982516" y="2240868"/>
            <a:chExt cx="1567709" cy="3465910"/>
          </a:xfrm>
        </p:grpSpPr>
        <p:sp>
          <p:nvSpPr>
            <p:cNvPr id="7" name="Rounded Rectangle 6"/>
            <p:cNvSpPr/>
            <p:nvPr/>
          </p:nvSpPr>
          <p:spPr>
            <a:xfrm>
              <a:off x="2984051" y="5425422"/>
              <a:ext cx="1566174" cy="281356"/>
            </a:xfrm>
            <a:prstGeom prst="roundRect">
              <a:avLst/>
            </a:prstGeom>
            <a:solidFill>
              <a:srgbClr val="00B05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white"/>
                  </a:solidFill>
                  <a:effectLst/>
                  <a:uLnTx/>
                  <a:uFillTx/>
                  <a:latin typeface="Calibri"/>
                  <a:ea typeface="+mn-ea"/>
                  <a:cs typeface="+mn-cs"/>
                </a:rPr>
                <a:t>Military Operations</a:t>
              </a:r>
            </a:p>
          </p:txBody>
        </p:sp>
        <p:sp>
          <p:nvSpPr>
            <p:cNvPr id="8" name="Rectangle 7"/>
            <p:cNvSpPr/>
            <p:nvPr/>
          </p:nvSpPr>
          <p:spPr>
            <a:xfrm>
              <a:off x="2982516" y="2240868"/>
              <a:ext cx="1560909" cy="3140664"/>
            </a:xfrm>
            <a:prstGeom prst="rect">
              <a:avLst/>
            </a:prstGeom>
            <a:solidFill>
              <a:srgbClr val="4F81BD">
                <a:alpha val="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ounded Rectangle 17"/>
            <p:cNvSpPr/>
            <p:nvPr/>
          </p:nvSpPr>
          <p:spPr>
            <a:xfrm>
              <a:off x="3002703" y="4265826"/>
              <a:ext cx="1520535" cy="639758"/>
            </a:xfrm>
            <a:prstGeom prst="round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srgbClr val="00B050"/>
                  </a:solidFill>
                  <a:effectLst/>
                  <a:uLnTx/>
                  <a:uFillTx/>
                  <a:latin typeface="Calibri"/>
                  <a:ea typeface="+mn-ea"/>
                  <a:cs typeface="+mn-cs"/>
                </a:rPr>
                <a:t>Flight Operations</a:t>
              </a:r>
            </a:p>
          </p:txBody>
        </p:sp>
      </p:grpSp>
      <p:grpSp>
        <p:nvGrpSpPr>
          <p:cNvPr id="22" name="Group 21"/>
          <p:cNvGrpSpPr/>
          <p:nvPr/>
        </p:nvGrpSpPr>
        <p:grpSpPr>
          <a:xfrm>
            <a:off x="7708529" y="2195338"/>
            <a:ext cx="1064237" cy="4330006"/>
            <a:chOff x="7005918" y="2240868"/>
            <a:chExt cx="792107" cy="3465910"/>
          </a:xfrm>
        </p:grpSpPr>
        <p:sp>
          <p:nvSpPr>
            <p:cNvPr id="11" name="Rounded Rectangle 10"/>
            <p:cNvSpPr/>
            <p:nvPr/>
          </p:nvSpPr>
          <p:spPr>
            <a:xfrm>
              <a:off x="7007452" y="5425422"/>
              <a:ext cx="790573" cy="281356"/>
            </a:xfrm>
            <a:prstGeom prst="roundRect">
              <a:avLst/>
            </a:prstGeom>
            <a:solidFill>
              <a:srgbClr val="FFC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white"/>
                  </a:solidFill>
                  <a:effectLst/>
                  <a:uLnTx/>
                  <a:uFillTx/>
                  <a:latin typeface="Calibri"/>
                  <a:ea typeface="+mn-ea"/>
                  <a:cs typeface="+mn-cs"/>
                </a:rPr>
                <a:t>SMS</a:t>
              </a:r>
            </a:p>
          </p:txBody>
        </p:sp>
        <p:sp>
          <p:nvSpPr>
            <p:cNvPr id="12" name="Rectangle 11"/>
            <p:cNvSpPr/>
            <p:nvPr/>
          </p:nvSpPr>
          <p:spPr>
            <a:xfrm>
              <a:off x="7005918" y="2240868"/>
              <a:ext cx="787915" cy="3140664"/>
            </a:xfrm>
            <a:prstGeom prst="rect">
              <a:avLst/>
            </a:prstGeom>
            <a:solidFill>
              <a:srgbClr val="4F81BD">
                <a:alpha val="0"/>
              </a:srgbClr>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ounded Rectangle 18"/>
            <p:cNvSpPr/>
            <p:nvPr/>
          </p:nvSpPr>
          <p:spPr>
            <a:xfrm>
              <a:off x="7060959" y="4265826"/>
              <a:ext cx="687878" cy="639758"/>
            </a:xfrm>
            <a:prstGeom prst="roundRect">
              <a:avLst/>
            </a:prstGeom>
            <a:solidFill>
              <a:schemeClr val="bg1"/>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srgbClr val="FFC000"/>
                  </a:solidFill>
                  <a:effectLst/>
                  <a:uLnTx/>
                  <a:uFillTx/>
                  <a:latin typeface="Calibri"/>
                  <a:ea typeface="+mn-ea"/>
                  <a:cs typeface="+mn-cs"/>
                </a:rPr>
                <a:t>SMS</a:t>
              </a:r>
            </a:p>
          </p:txBody>
        </p:sp>
      </p:grpSp>
      <p:sp>
        <p:nvSpPr>
          <p:cNvPr id="3" name="Title 2"/>
          <p:cNvSpPr>
            <a:spLocks noGrp="1"/>
          </p:cNvSpPr>
          <p:nvPr>
            <p:ph type="title"/>
          </p:nvPr>
        </p:nvSpPr>
        <p:spPr>
          <a:xfrm>
            <a:off x="611560" y="980728"/>
            <a:ext cx="0" cy="0"/>
          </a:xfrm>
        </p:spPr>
        <p:txBody>
          <a:bodyPr/>
          <a:lstStyle/>
          <a:p>
            <a:r>
              <a:rPr lang="en-AU" b="1" dirty="0" smtClean="0">
                <a:solidFill>
                  <a:srgbClr val="C00000"/>
                </a:solidFill>
              </a:rPr>
              <a:t>DASR Structure</a:t>
            </a:r>
            <a:endParaRPr lang="en-AU" b="1" dirty="0">
              <a:solidFill>
                <a:srgbClr val="C00000"/>
              </a:solidFill>
            </a:endParaRPr>
          </a:p>
        </p:txBody>
      </p:sp>
      <p:sp>
        <p:nvSpPr>
          <p:cNvPr id="13" name="Rectangle 12"/>
          <p:cNvSpPr/>
          <p:nvPr/>
        </p:nvSpPr>
        <p:spPr>
          <a:xfrm>
            <a:off x="3507782" y="1042349"/>
            <a:ext cx="2160240" cy="432048"/>
          </a:xfrm>
          <a:prstGeom prst="rect">
            <a:avLst/>
          </a:prstGeom>
          <a:solidFill>
            <a:srgbClr val="E9ECDE"/>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350" b="0" i="0" u="sng" strike="noStrike" kern="1200" cap="none" spc="0" normalizeH="0" baseline="0" noProof="0" dirty="0">
                <a:ln>
                  <a:noFill/>
                </a:ln>
                <a:solidFill>
                  <a:srgbClr val="0070C0"/>
                </a:solidFill>
                <a:effectLst/>
                <a:uLnTx/>
                <a:uFillTx/>
                <a:latin typeface="Calibri"/>
                <a:ea typeface="+mn-ea"/>
                <a:cs typeface="+mn-cs"/>
              </a:rPr>
              <a:t>Basic Regulation</a:t>
            </a:r>
          </a:p>
        </p:txBody>
      </p:sp>
      <p:sp>
        <p:nvSpPr>
          <p:cNvPr id="21" name="Oval 20"/>
          <p:cNvSpPr/>
          <p:nvPr/>
        </p:nvSpPr>
        <p:spPr>
          <a:xfrm>
            <a:off x="6592046" y="2420888"/>
            <a:ext cx="2372441" cy="7200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Slide Number Placeholder 3"/>
          <p:cNvSpPr txBox="1">
            <a:spLocks/>
          </p:cNvSpPr>
          <p:nvPr/>
        </p:nvSpPr>
        <p:spPr>
          <a:xfrm>
            <a:off x="6732588" y="6492875"/>
            <a:ext cx="2133600" cy="365125"/>
          </a:xfrm>
          <a:prstGeom prst="rect">
            <a:avLst/>
          </a:prstGeom>
          <a:noFill/>
        </p:spPr>
        <p:txBody>
          <a:bodyPr/>
          <a:lstStyle>
            <a:defPPr>
              <a:defRPr lang="en-US"/>
            </a:defPPr>
            <a:lvl1pPr algn="l" rtl="0" eaLnBrk="0" fontAlgn="base" hangingPunct="0">
              <a:spcBef>
                <a:spcPct val="20000"/>
              </a:spcBef>
              <a:spcAft>
                <a:spcPct val="0"/>
              </a:spcAft>
              <a:buClr>
                <a:srgbClr val="D9482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Clr>
                <a:srgbClr val="D94821"/>
              </a:buClr>
              <a:buFont typeface="Arial" panose="020B0604020202020204" pitchFamily="34" charset="0"/>
              <a:buChar char="–"/>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50" indent="-171450" algn="l" rtl="0" eaLnBrk="0" fontAlgn="base" hangingPunct="0">
              <a:spcBef>
                <a:spcPct val="20000"/>
              </a:spcBef>
              <a:spcAft>
                <a:spcPct val="0"/>
              </a:spcAft>
              <a:buClr>
                <a:srgbClr val="D94821"/>
              </a:buClr>
              <a:buChar char="•"/>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50" indent="-171450" algn="l" rtl="0" eaLnBrk="0" fontAlgn="base" hangingPunct="0">
              <a:spcBef>
                <a:spcPct val="20000"/>
              </a:spcBef>
              <a:spcAft>
                <a:spcPct val="0"/>
              </a:spcAft>
              <a:buClr>
                <a:srgbClr val="D94821"/>
              </a:buClr>
              <a:buFont typeface="Arial" panose="020B0604020202020204" pitchFamily="34" charset="0"/>
              <a:buChar char="–"/>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50" indent="-171450" algn="l" rtl="0" eaLnBrk="0" fontAlgn="base" hangingPunct="0">
              <a:spcBef>
                <a:spcPct val="20000"/>
              </a:spcBef>
              <a:spcAft>
                <a:spcPct val="0"/>
              </a:spcAft>
              <a:buClr>
                <a:srgbClr val="D94821"/>
              </a:buClr>
              <a:buFont typeface="Wingdings" panose="05000000000000000000" pitchFamily="2" charset="2"/>
              <a:buChar char="Ø"/>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50" indent="-171450" algn="l" defTabSz="914400" rtl="0" eaLnBrk="0" fontAlgn="base" latinLnBrk="0" hangingPunct="0">
              <a:spcBef>
                <a:spcPct val="20000"/>
              </a:spcBef>
              <a:spcAft>
                <a:spcPct val="0"/>
              </a:spcAft>
              <a:buClr>
                <a:srgbClr val="D94821"/>
              </a:buClr>
              <a:buFont typeface="Wingdings" panose="05000000000000000000" pitchFamily="2" charset="2"/>
              <a:buChar char="Ø"/>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850" indent="-171450" algn="l" defTabSz="914400" rtl="0" eaLnBrk="0" fontAlgn="base" latinLnBrk="0" hangingPunct="0">
              <a:spcBef>
                <a:spcPct val="20000"/>
              </a:spcBef>
              <a:spcAft>
                <a:spcPct val="0"/>
              </a:spcAft>
              <a:buClr>
                <a:srgbClr val="D94821"/>
              </a:buClr>
              <a:buFont typeface="Wingdings" panose="05000000000000000000" pitchFamily="2" charset="2"/>
              <a:buChar char="Ø"/>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750" indent="-171450" algn="l" defTabSz="914400" rtl="0" eaLnBrk="0" fontAlgn="base" latinLnBrk="0" hangingPunct="0">
              <a:spcBef>
                <a:spcPct val="20000"/>
              </a:spcBef>
              <a:spcAft>
                <a:spcPct val="0"/>
              </a:spcAft>
              <a:buClr>
                <a:srgbClr val="D94821"/>
              </a:buClr>
              <a:buFont typeface="Wingdings" panose="05000000000000000000" pitchFamily="2" charset="2"/>
              <a:buChar char="Ø"/>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650" indent="-171450" algn="l" defTabSz="914400" rtl="0" eaLnBrk="0" fontAlgn="base" latinLnBrk="0" hangingPunct="0">
              <a:spcBef>
                <a:spcPct val="20000"/>
              </a:spcBef>
              <a:spcAft>
                <a:spcPct val="0"/>
              </a:spcAft>
              <a:buClr>
                <a:srgbClr val="D94821"/>
              </a:buClr>
              <a:buFont typeface="Wingdings" panose="05000000000000000000" pitchFamily="2" charset="2"/>
              <a:buChar char="Ø"/>
              <a:defRPr sz="15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a:spcBef>
                <a:spcPct val="0"/>
              </a:spcBef>
              <a:buClrTx/>
              <a:buFont typeface="Arial" panose="020B0604020202020204" pitchFamily="34" charset="0"/>
              <a:buNone/>
              <a:defRPr/>
            </a:pPr>
            <a:fld id="{059E7553-2033-40E2-8C62-58D7F3E433DD}" type="slidenum">
              <a:rPr lang="en-AU" altLang="en-US" sz="1050" smtClean="0">
                <a:solidFill>
                  <a:srgbClr val="777777"/>
                </a:solidFill>
              </a:rPr>
              <a:pPr algn="r">
                <a:spcBef>
                  <a:spcPct val="0"/>
                </a:spcBef>
                <a:buClrTx/>
                <a:buFont typeface="Arial" panose="020B0604020202020204" pitchFamily="34" charset="0"/>
                <a:buNone/>
                <a:defRPr/>
              </a:pPr>
              <a:t>6</a:t>
            </a:fld>
            <a:endParaRPr lang="en-AU" altLang="en-US" sz="1050" dirty="0">
              <a:solidFill>
                <a:srgbClr val="777777"/>
              </a:solidFill>
            </a:endParaRPr>
          </a:p>
        </p:txBody>
      </p:sp>
    </p:spTree>
    <p:extLst>
      <p:ext uri="{BB962C8B-B14F-4D97-AF65-F5344CB8AC3E}">
        <p14:creationId xmlns:p14="http://schemas.microsoft.com/office/powerpoint/2010/main" val="208979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3"/>
          <p:cNvSpPr>
            <a:spLocks noGrp="1"/>
          </p:cNvSpPr>
          <p:nvPr>
            <p:ph type="sldNum" sz="quarter" idx="12"/>
          </p:nvPr>
        </p:nvSpPr>
        <p:spPr>
          <a:noFill/>
        </p:spPr>
        <p:txBody>
          <a:bodyPr/>
          <a:lstStyle>
            <a:lvl1pPr>
              <a:spcBef>
                <a:spcPct val="20000"/>
              </a:spcBef>
              <a:buClr>
                <a:srgbClr val="D94821"/>
              </a:buClr>
              <a:buFont typeface="Arial" panose="020B0604020202020204" pitchFamily="34" charset="0"/>
              <a:buChar char="•"/>
              <a:defRPr sz="1500">
                <a:solidFill>
                  <a:schemeClr val="tx1"/>
                </a:solidFill>
                <a:latin typeface="Arial" panose="020B0604020202020204" pitchFamily="34" charset="0"/>
              </a:defRPr>
            </a:lvl1pPr>
            <a:lvl2pPr marL="557213" indent="-214313">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50" indent="-171450">
              <a:spcBef>
                <a:spcPct val="20000"/>
              </a:spcBef>
              <a:buClr>
                <a:srgbClr val="D94821"/>
              </a:buClr>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50" indent="-171450">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50" indent="-171450">
              <a:spcBef>
                <a:spcPct val="20000"/>
              </a:spcBef>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8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7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6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0" fontAlgn="base" hangingPunct="0">
              <a:spcBef>
                <a:spcPct val="0"/>
              </a:spcBef>
              <a:spcAft>
                <a:spcPct val="0"/>
              </a:spcAft>
              <a:buClrTx/>
              <a:buNone/>
              <a:defRPr/>
            </a:pPr>
            <a:fld id="{059E7553-2033-40E2-8C62-58D7F3E433DD}" type="slidenum">
              <a:rPr lang="en-AU" altLang="en-US" sz="1050">
                <a:solidFill>
                  <a:srgbClr val="777777"/>
                </a:solidFill>
              </a:rPr>
              <a:pPr eaLnBrk="0" fontAlgn="base" hangingPunct="0">
                <a:spcBef>
                  <a:spcPct val="0"/>
                </a:spcBef>
                <a:spcAft>
                  <a:spcPct val="0"/>
                </a:spcAft>
                <a:buClrTx/>
                <a:buNone/>
                <a:defRPr/>
              </a:pPr>
              <a:t>7</a:t>
            </a:fld>
            <a:endParaRPr lang="en-AU" altLang="en-US" sz="1050" dirty="0">
              <a:solidFill>
                <a:srgbClr val="777777"/>
              </a:solidFill>
            </a:endParaRPr>
          </a:p>
        </p:txBody>
      </p:sp>
      <p:sp>
        <p:nvSpPr>
          <p:cNvPr id="35842" name="Title 1"/>
          <p:cNvSpPr>
            <a:spLocks noGrp="1"/>
          </p:cNvSpPr>
          <p:nvPr>
            <p:ph type="title" idx="4294967295"/>
          </p:nvPr>
        </p:nvSpPr>
        <p:spPr>
          <a:xfrm>
            <a:off x="251520" y="1183754"/>
            <a:ext cx="6172200" cy="421481"/>
          </a:xfrm>
          <a:prstGeom prst="rect">
            <a:avLst/>
          </a:prstGeom>
        </p:spPr>
        <p:txBody>
          <a:bodyPr>
            <a:noAutofit/>
          </a:bodyPr>
          <a:lstStyle/>
          <a:p>
            <a:r>
              <a:rPr lang="en-AU" altLang="en-US" b="1" dirty="0" smtClean="0">
                <a:solidFill>
                  <a:srgbClr val="C00000"/>
                </a:solidFill>
              </a:rPr>
              <a:t>DASA’s Regulatory Philosophy</a:t>
            </a:r>
          </a:p>
        </p:txBody>
      </p:sp>
      <p:sp>
        <p:nvSpPr>
          <p:cNvPr id="33795" name="Content Placeholder 2"/>
          <p:cNvSpPr>
            <a:spLocks noGrp="1"/>
          </p:cNvSpPr>
          <p:nvPr>
            <p:ph idx="4294967295"/>
          </p:nvPr>
        </p:nvSpPr>
        <p:spPr>
          <a:xfrm>
            <a:off x="251520" y="1605234"/>
            <a:ext cx="6110288" cy="4416053"/>
          </a:xfrm>
        </p:spPr>
        <p:txBody>
          <a:bodyPr/>
          <a:lstStyle/>
          <a:p>
            <a:pPr>
              <a:defRPr/>
            </a:pPr>
            <a:r>
              <a:rPr lang="en-AU" altLang="en-US" dirty="0" smtClean="0"/>
              <a:t>Regulations exist to deal with hazards</a:t>
            </a:r>
          </a:p>
          <a:p>
            <a:pPr lvl="1">
              <a:defRPr/>
            </a:pPr>
            <a:r>
              <a:rPr lang="en-AU" altLang="en-US" dirty="0" smtClean="0"/>
              <a:t>No hazard / No regulation required</a:t>
            </a:r>
          </a:p>
          <a:p>
            <a:pPr lvl="1">
              <a:defRPr/>
            </a:pPr>
            <a:r>
              <a:rPr lang="en-AU" altLang="en-US" dirty="0" smtClean="0"/>
              <a:t>If adequate in WHS – no need in DASR</a:t>
            </a:r>
          </a:p>
          <a:p>
            <a:pPr>
              <a:defRPr/>
            </a:pPr>
            <a:r>
              <a:rPr lang="en-AU" altLang="en-US" dirty="0" smtClean="0"/>
              <a:t>Outcome-based</a:t>
            </a:r>
          </a:p>
          <a:p>
            <a:pPr lvl="1">
              <a:defRPr/>
            </a:pPr>
            <a:r>
              <a:rPr lang="en-AU" altLang="en-US" dirty="0" smtClean="0"/>
              <a:t>The regulation defines the ‘what’</a:t>
            </a:r>
          </a:p>
          <a:p>
            <a:pPr lvl="1">
              <a:defRPr/>
            </a:pPr>
            <a:r>
              <a:rPr lang="en-AU" altLang="en-US" dirty="0" smtClean="0"/>
              <a:t>Regulated entity is responsible for the ‘how’</a:t>
            </a:r>
          </a:p>
          <a:p>
            <a:pPr>
              <a:defRPr/>
            </a:pPr>
            <a:r>
              <a:rPr lang="en-AU" altLang="en-US" sz="1800" dirty="0" smtClean="0">
                <a:solidFill>
                  <a:schemeClr val="bg1">
                    <a:lumMod val="65000"/>
                  </a:schemeClr>
                </a:solidFill>
              </a:rPr>
              <a:t>Proofs are developed to define specific, measurable, and repeatable verification requirements for demonstrating compliance with regulation</a:t>
            </a:r>
          </a:p>
          <a:p>
            <a:pPr lvl="1">
              <a:defRPr/>
            </a:pPr>
            <a:r>
              <a:rPr lang="en-AU" altLang="en-US" sz="1800" dirty="0" smtClean="0">
                <a:solidFill>
                  <a:schemeClr val="bg1">
                    <a:lumMod val="65000"/>
                  </a:schemeClr>
                </a:solidFill>
              </a:rPr>
              <a:t>Simplifies oversight and enforcement</a:t>
            </a:r>
          </a:p>
          <a:p>
            <a:pPr lvl="1">
              <a:defRPr/>
            </a:pPr>
            <a:r>
              <a:rPr lang="en-AU" altLang="en-US" sz="1800" dirty="0" smtClean="0">
                <a:solidFill>
                  <a:schemeClr val="bg1">
                    <a:lumMod val="65000"/>
                  </a:schemeClr>
                </a:solidFill>
              </a:rPr>
              <a:t>Provides certainty over compliance requirements</a:t>
            </a:r>
          </a:p>
          <a:p>
            <a:pPr lvl="1">
              <a:buFont typeface="Wingdings" panose="05000000000000000000" pitchFamily="2" charset="2"/>
              <a:buChar char="v"/>
              <a:defRPr/>
            </a:pPr>
            <a:r>
              <a:rPr lang="en-AU" altLang="en-US" sz="1800" i="1" dirty="0" smtClean="0">
                <a:solidFill>
                  <a:schemeClr val="bg1">
                    <a:lumMod val="65000"/>
                  </a:schemeClr>
                </a:solidFill>
              </a:rPr>
              <a:t>Under development – not yet implemented</a:t>
            </a:r>
          </a:p>
          <a:p>
            <a:pPr lvl="1">
              <a:defRPr/>
            </a:pPr>
            <a:endParaRPr lang="en-AU" altLang="en-US" dirty="0"/>
          </a:p>
          <a:p>
            <a:pPr marL="0" indent="0">
              <a:buNone/>
              <a:defRPr/>
            </a:pPr>
            <a:endParaRPr lang="en-AU" altLang="en-US" dirty="0" smtClean="0"/>
          </a:p>
          <a:p>
            <a:pPr>
              <a:defRPr/>
            </a:pPr>
            <a:endParaRPr lang="en-AU" altLang="en-US" dirty="0" smtClean="0"/>
          </a:p>
        </p:txBody>
      </p:sp>
    </p:spTree>
    <p:extLst>
      <p:ext uri="{BB962C8B-B14F-4D97-AF65-F5344CB8AC3E}">
        <p14:creationId xmlns:p14="http://schemas.microsoft.com/office/powerpoint/2010/main" val="3902488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6272" y="3780926"/>
            <a:ext cx="3142397" cy="1980707"/>
          </a:xfrm>
          <a:prstGeom prst="rect">
            <a:avLst/>
          </a:prstGeom>
          <a:solidFill>
            <a:srgbClr val="F33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Oval 3"/>
          <p:cNvSpPr/>
          <p:nvPr/>
        </p:nvSpPr>
        <p:spPr>
          <a:xfrm>
            <a:off x="3132162" y="1819418"/>
            <a:ext cx="2896737" cy="1095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3841761" y="2009244"/>
            <a:ext cx="1477539" cy="738664"/>
          </a:xfrm>
          <a:prstGeom prst="rect">
            <a:avLst/>
          </a:prstGeom>
          <a:noFill/>
        </p:spPr>
        <p:txBody>
          <a:bodyPr wrap="square" rtlCol="0">
            <a:spAutoFit/>
          </a:bodyPr>
          <a:lstStyle/>
          <a:p>
            <a:pPr algn="ctr"/>
            <a:r>
              <a:rPr lang="en-AU" sz="2100" dirty="0"/>
              <a:t>Defence</a:t>
            </a:r>
          </a:p>
          <a:p>
            <a:pPr algn="ctr"/>
            <a:r>
              <a:rPr lang="en-AU" sz="2100" dirty="0"/>
              <a:t>Aerodrome </a:t>
            </a:r>
          </a:p>
        </p:txBody>
      </p:sp>
      <p:sp>
        <p:nvSpPr>
          <p:cNvPr id="6" name="Right Arrow 5"/>
          <p:cNvSpPr/>
          <p:nvPr/>
        </p:nvSpPr>
        <p:spPr>
          <a:xfrm>
            <a:off x="436272" y="1893859"/>
            <a:ext cx="2528788" cy="946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Recorded on Auth</a:t>
            </a:r>
          </a:p>
          <a:p>
            <a:pPr algn="ctr"/>
            <a:r>
              <a:rPr lang="en-AU" dirty="0" smtClean="0"/>
              <a:t>Aerodromes Database</a:t>
            </a:r>
            <a:endParaRPr lang="en-AU" dirty="0"/>
          </a:p>
        </p:txBody>
      </p:sp>
      <p:sp>
        <p:nvSpPr>
          <p:cNvPr id="7" name="Oval 6"/>
          <p:cNvSpPr/>
          <p:nvPr/>
        </p:nvSpPr>
        <p:spPr>
          <a:xfrm>
            <a:off x="607129" y="4104412"/>
            <a:ext cx="2896737" cy="1095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tx1"/>
                </a:solidFill>
              </a:rPr>
              <a:t>Certified</a:t>
            </a:r>
          </a:p>
          <a:p>
            <a:pPr algn="ctr"/>
            <a:r>
              <a:rPr lang="en-AU" sz="2100" dirty="0">
                <a:solidFill>
                  <a:schemeClr val="tx1"/>
                </a:solidFill>
              </a:rPr>
              <a:t>Aerodrome</a:t>
            </a:r>
          </a:p>
        </p:txBody>
      </p:sp>
      <p:sp>
        <p:nvSpPr>
          <p:cNvPr id="8" name="Oval 7"/>
          <p:cNvSpPr/>
          <p:nvPr/>
        </p:nvSpPr>
        <p:spPr>
          <a:xfrm>
            <a:off x="5445519" y="4104412"/>
            <a:ext cx="2896737" cy="1095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tx1"/>
                </a:solidFill>
              </a:rPr>
              <a:t>Non Certified</a:t>
            </a:r>
          </a:p>
          <a:p>
            <a:pPr algn="ctr"/>
            <a:r>
              <a:rPr lang="en-AU" sz="2100" dirty="0">
                <a:solidFill>
                  <a:schemeClr val="tx1"/>
                </a:solidFill>
              </a:rPr>
              <a:t>Aerodrome</a:t>
            </a:r>
          </a:p>
        </p:txBody>
      </p:sp>
      <p:sp>
        <p:nvSpPr>
          <p:cNvPr id="10" name="TextBox 9"/>
          <p:cNvSpPr txBox="1"/>
          <p:nvPr/>
        </p:nvSpPr>
        <p:spPr>
          <a:xfrm>
            <a:off x="1053141" y="5295973"/>
            <a:ext cx="2004712" cy="369332"/>
          </a:xfrm>
          <a:prstGeom prst="rect">
            <a:avLst/>
          </a:prstGeom>
          <a:noFill/>
        </p:spPr>
        <p:txBody>
          <a:bodyPr wrap="square" rtlCol="0">
            <a:spAutoFit/>
          </a:bodyPr>
          <a:lstStyle/>
          <a:p>
            <a:pPr algn="ctr"/>
            <a:r>
              <a:rPr lang="en-AU" dirty="0" smtClean="0"/>
              <a:t>DASR 139 Scope</a:t>
            </a:r>
            <a:endParaRPr lang="en-AU" dirty="0"/>
          </a:p>
        </p:txBody>
      </p:sp>
      <p:cxnSp>
        <p:nvCxnSpPr>
          <p:cNvPr id="12" name="Straight Connector 11"/>
          <p:cNvCxnSpPr>
            <a:stCxn id="4" idx="4"/>
            <a:endCxn id="18" idx="0"/>
          </p:cNvCxnSpPr>
          <p:nvPr/>
        </p:nvCxnSpPr>
        <p:spPr>
          <a:xfrm flipH="1">
            <a:off x="4580530" y="2914651"/>
            <a:ext cx="1" cy="1553132"/>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V="1">
            <a:off x="4726590" y="4640707"/>
            <a:ext cx="738770" cy="170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H="1" flipV="1">
            <a:off x="3590435" y="4640707"/>
            <a:ext cx="759726" cy="113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Flowchart: Decision 17"/>
          <p:cNvSpPr/>
          <p:nvPr/>
        </p:nvSpPr>
        <p:spPr>
          <a:xfrm>
            <a:off x="4350160" y="4467783"/>
            <a:ext cx="460739" cy="36848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itle 1"/>
          <p:cNvSpPr>
            <a:spLocks noGrp="1"/>
          </p:cNvSpPr>
          <p:nvPr>
            <p:ph type="title" idx="4294967295"/>
          </p:nvPr>
        </p:nvSpPr>
        <p:spPr>
          <a:xfrm>
            <a:off x="251520" y="1170855"/>
            <a:ext cx="6172200" cy="421481"/>
          </a:xfrm>
          <a:prstGeom prst="rect">
            <a:avLst/>
          </a:prstGeom>
        </p:spPr>
        <p:txBody>
          <a:bodyPr>
            <a:noAutofit/>
          </a:bodyPr>
          <a:lstStyle/>
          <a:p>
            <a:r>
              <a:rPr lang="en-AU" altLang="en-US" b="1" dirty="0" smtClean="0">
                <a:solidFill>
                  <a:srgbClr val="C00000"/>
                </a:solidFill>
              </a:rPr>
              <a:t>DASA 139 Scope</a:t>
            </a:r>
          </a:p>
        </p:txBody>
      </p:sp>
      <p:sp>
        <p:nvSpPr>
          <p:cNvPr id="15" name="Slide Number Placeholder 3"/>
          <p:cNvSpPr>
            <a:spLocks noGrp="1"/>
          </p:cNvSpPr>
          <p:nvPr>
            <p:ph type="sldNum" sz="quarter" idx="12"/>
          </p:nvPr>
        </p:nvSpPr>
        <p:spPr>
          <a:xfrm>
            <a:off x="6732588" y="6492875"/>
            <a:ext cx="2133600" cy="365125"/>
          </a:xfrm>
          <a:noFill/>
        </p:spPr>
        <p:txBody>
          <a:bodyPr/>
          <a:lstStyle>
            <a:lvl1pPr>
              <a:spcBef>
                <a:spcPct val="20000"/>
              </a:spcBef>
              <a:buClr>
                <a:srgbClr val="D94821"/>
              </a:buClr>
              <a:buFont typeface="Arial" panose="020B0604020202020204" pitchFamily="34" charset="0"/>
              <a:buChar char="•"/>
              <a:defRPr sz="1500">
                <a:solidFill>
                  <a:schemeClr val="tx1"/>
                </a:solidFill>
                <a:latin typeface="Arial" panose="020B0604020202020204" pitchFamily="34" charset="0"/>
              </a:defRPr>
            </a:lvl1pPr>
            <a:lvl2pPr marL="557213" indent="-214313">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50" indent="-171450">
              <a:spcBef>
                <a:spcPct val="20000"/>
              </a:spcBef>
              <a:buClr>
                <a:srgbClr val="D94821"/>
              </a:buClr>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50" indent="-171450">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50" indent="-171450">
              <a:spcBef>
                <a:spcPct val="20000"/>
              </a:spcBef>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8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7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6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0" fontAlgn="base" hangingPunct="0">
              <a:spcBef>
                <a:spcPct val="0"/>
              </a:spcBef>
              <a:spcAft>
                <a:spcPct val="0"/>
              </a:spcAft>
              <a:buClrTx/>
              <a:buNone/>
              <a:defRPr/>
            </a:pPr>
            <a:fld id="{059E7553-2033-40E2-8C62-58D7F3E433DD}" type="slidenum">
              <a:rPr lang="en-AU" altLang="en-US" sz="1050">
                <a:solidFill>
                  <a:srgbClr val="777777"/>
                </a:solidFill>
              </a:rPr>
              <a:pPr eaLnBrk="0" fontAlgn="base" hangingPunct="0">
                <a:spcBef>
                  <a:spcPct val="0"/>
                </a:spcBef>
                <a:spcAft>
                  <a:spcPct val="0"/>
                </a:spcAft>
                <a:buClrTx/>
                <a:buNone/>
                <a:defRPr/>
              </a:pPr>
              <a:t>8</a:t>
            </a:fld>
            <a:endParaRPr lang="en-AU" altLang="en-US" sz="1050" dirty="0">
              <a:solidFill>
                <a:srgbClr val="777777"/>
              </a:solidFill>
            </a:endParaRPr>
          </a:p>
        </p:txBody>
      </p:sp>
      <p:sp>
        <p:nvSpPr>
          <p:cNvPr id="2" name="TextBox 1"/>
          <p:cNvSpPr txBox="1"/>
          <p:nvPr/>
        </p:nvSpPr>
        <p:spPr>
          <a:xfrm>
            <a:off x="3821569" y="4994012"/>
            <a:ext cx="1542519" cy="523220"/>
          </a:xfrm>
          <a:prstGeom prst="rect">
            <a:avLst/>
          </a:prstGeom>
          <a:noFill/>
        </p:spPr>
        <p:txBody>
          <a:bodyPr wrap="square" rtlCol="0">
            <a:spAutoFit/>
          </a:bodyPr>
          <a:lstStyle/>
          <a:p>
            <a:r>
              <a:rPr lang="en-AU" sz="1400" dirty="0" smtClean="0"/>
              <a:t>DASA Certification Considerations</a:t>
            </a:r>
            <a:endParaRPr lang="en-AU" sz="1400" dirty="0"/>
          </a:p>
        </p:txBody>
      </p:sp>
    </p:spTree>
    <p:extLst>
      <p:ext uri="{BB962C8B-B14F-4D97-AF65-F5344CB8AC3E}">
        <p14:creationId xmlns:p14="http://schemas.microsoft.com/office/powerpoint/2010/main" val="1950111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DASR 139</a:t>
            </a:r>
            <a:endParaRPr lang="en-AU" dirty="0"/>
          </a:p>
        </p:txBody>
      </p:sp>
      <p:sp>
        <p:nvSpPr>
          <p:cNvPr id="5" name="Content Placeholder 4"/>
          <p:cNvSpPr>
            <a:spLocks noGrp="1"/>
          </p:cNvSpPr>
          <p:nvPr>
            <p:ph idx="1"/>
          </p:nvPr>
        </p:nvSpPr>
        <p:spPr>
          <a:xfrm>
            <a:off x="287337" y="1772816"/>
            <a:ext cx="8569325" cy="3024237"/>
          </a:xfrm>
        </p:spPr>
        <p:txBody>
          <a:bodyPr>
            <a:normAutofit/>
          </a:bodyPr>
          <a:lstStyle/>
          <a:p>
            <a:r>
              <a:rPr lang="en-AU" dirty="0"/>
              <a:t>Aerodrome Operator</a:t>
            </a:r>
          </a:p>
          <a:p>
            <a:r>
              <a:rPr lang="en-AU" dirty="0"/>
              <a:t>Aerodrome Approval</a:t>
            </a:r>
          </a:p>
          <a:p>
            <a:pPr lvl="1"/>
            <a:r>
              <a:rPr lang="en-AU" dirty="0"/>
              <a:t>Aerodrome Manual</a:t>
            </a:r>
          </a:p>
          <a:p>
            <a:pPr lvl="1"/>
            <a:r>
              <a:rPr lang="en-AU" dirty="0"/>
              <a:t>Aerodrome Certification</a:t>
            </a:r>
          </a:p>
        </p:txBody>
      </p:sp>
      <p:sp>
        <p:nvSpPr>
          <p:cNvPr id="6" name="Title 1"/>
          <p:cNvSpPr txBox="1">
            <a:spLocks/>
          </p:cNvSpPr>
          <p:nvPr/>
        </p:nvSpPr>
        <p:spPr>
          <a:xfrm>
            <a:off x="251520" y="1183754"/>
            <a:ext cx="6172200" cy="421481"/>
          </a:xfrm>
          <a:prstGeom prst="rect">
            <a:avLst/>
          </a:prstGeom>
        </p:spPr>
        <p:txBody>
          <a:bodyPr>
            <a:noAutofit/>
          </a:bodyPr>
          <a:lstStyle>
            <a:lvl1pPr algn="l" rtl="0" eaLnBrk="0" fontAlgn="base" hangingPunct="0">
              <a:spcBef>
                <a:spcPct val="0"/>
              </a:spcBef>
              <a:spcAft>
                <a:spcPct val="0"/>
              </a:spcAft>
              <a:defRPr sz="2400" kern="1200">
                <a:solidFill>
                  <a:schemeClr val="bg1"/>
                </a:solidFill>
                <a:latin typeface="Georgia" pitchFamily="18" charset="0"/>
                <a:ea typeface="ＭＳ Ｐゴシック" pitchFamily="34" charset="-128"/>
                <a:cs typeface="Arial" charset="0"/>
              </a:defRPr>
            </a:lvl1pPr>
            <a:lvl2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Georgia" pitchFamily="18"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altLang="en-US" b="1" dirty="0" smtClean="0">
                <a:solidFill>
                  <a:srgbClr val="C00000"/>
                </a:solidFill>
              </a:rPr>
              <a:t>DASA 139 Organisation &amp; Approvals</a:t>
            </a:r>
          </a:p>
        </p:txBody>
      </p:sp>
      <p:sp>
        <p:nvSpPr>
          <p:cNvPr id="7" name="Slide Number Placeholder 3"/>
          <p:cNvSpPr>
            <a:spLocks noGrp="1"/>
          </p:cNvSpPr>
          <p:nvPr>
            <p:ph type="sldNum" sz="quarter" idx="4294967295"/>
          </p:nvPr>
        </p:nvSpPr>
        <p:spPr>
          <a:xfrm>
            <a:off x="6732588" y="6492875"/>
            <a:ext cx="2133600" cy="365125"/>
          </a:xfrm>
          <a:prstGeom prst="rect">
            <a:avLst/>
          </a:prstGeom>
          <a:noFill/>
        </p:spPr>
        <p:txBody>
          <a:bodyPr/>
          <a:lstStyle>
            <a:lvl1pPr>
              <a:spcBef>
                <a:spcPct val="20000"/>
              </a:spcBef>
              <a:buClr>
                <a:srgbClr val="D94821"/>
              </a:buClr>
              <a:buFont typeface="Arial" panose="020B0604020202020204" pitchFamily="34" charset="0"/>
              <a:buChar char="•"/>
              <a:defRPr sz="1500">
                <a:solidFill>
                  <a:schemeClr val="tx1"/>
                </a:solidFill>
                <a:latin typeface="Arial" panose="020B0604020202020204" pitchFamily="34" charset="0"/>
              </a:defRPr>
            </a:lvl1pPr>
            <a:lvl2pPr marL="557213" indent="-214313">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50" indent="-171450">
              <a:spcBef>
                <a:spcPct val="20000"/>
              </a:spcBef>
              <a:buClr>
                <a:srgbClr val="D94821"/>
              </a:buClr>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50" indent="-171450">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50" indent="-171450">
              <a:spcBef>
                <a:spcPct val="20000"/>
              </a:spcBef>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8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7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650" indent="-171450"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0" fontAlgn="base" hangingPunct="0">
              <a:spcBef>
                <a:spcPct val="0"/>
              </a:spcBef>
              <a:spcAft>
                <a:spcPct val="0"/>
              </a:spcAft>
              <a:buClrTx/>
              <a:buNone/>
              <a:defRPr/>
            </a:pPr>
            <a:fld id="{059E7553-2033-40E2-8C62-58D7F3E433DD}" type="slidenum">
              <a:rPr lang="en-AU" altLang="en-US" sz="1050">
                <a:solidFill>
                  <a:srgbClr val="777777"/>
                </a:solidFill>
              </a:rPr>
              <a:pPr algn="r" eaLnBrk="0" fontAlgn="base" hangingPunct="0">
                <a:spcBef>
                  <a:spcPct val="0"/>
                </a:spcBef>
                <a:spcAft>
                  <a:spcPct val="0"/>
                </a:spcAft>
                <a:buClrTx/>
                <a:buNone/>
                <a:defRPr/>
              </a:pPr>
              <a:t>9</a:t>
            </a:fld>
            <a:endParaRPr lang="en-AU" altLang="en-US" sz="1050" dirty="0">
              <a:solidFill>
                <a:srgbClr val="777777"/>
              </a:solidFill>
            </a:endParaRPr>
          </a:p>
        </p:txBody>
      </p:sp>
    </p:spTree>
    <p:extLst>
      <p:ext uri="{BB962C8B-B14F-4D97-AF65-F5344CB8AC3E}">
        <p14:creationId xmlns:p14="http://schemas.microsoft.com/office/powerpoint/2010/main" val="3395757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ASA Standard Slide">
  <a:themeElements>
    <a:clrScheme name="DASP Standard Slide 2">
      <a:dk1>
        <a:srgbClr val="000000"/>
      </a:dk1>
      <a:lt1>
        <a:srgbClr val="FFFFFF"/>
      </a:lt1>
      <a:dk2>
        <a:srgbClr val="FF9900"/>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SP Standard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DASP Standard Slide 2">
        <a:dk1>
          <a:srgbClr val="000000"/>
        </a:dk1>
        <a:lt1>
          <a:srgbClr val="FFFFFF"/>
        </a:lt1>
        <a:dk2>
          <a:srgbClr val="FF9900"/>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SA No Header - Right">
  <a:themeElements>
    <a:clrScheme name="DASP No Header - Right 13">
      <a:dk1>
        <a:srgbClr val="000000"/>
      </a:dk1>
      <a:lt1>
        <a:srgbClr val="FFFFFF"/>
      </a:lt1>
      <a:dk2>
        <a:srgbClr val="FF9900"/>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ASP No Header - Right">
      <a:majorFont>
        <a:latin typeface="Georgia"/>
        <a:ea typeface="ＭＳ Ｐゴシック"/>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SP No Header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SP No Header - R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SP No Header - R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SP No Header - R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SP No Header - R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SP No Header - R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SP No Header - R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SP No Header - R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SP No Header - R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SP No Header - R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SP No Header - R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SP No Header - R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SP No Header - Right 13">
        <a:dk1>
          <a:srgbClr val="000000"/>
        </a:dk1>
        <a:lt1>
          <a:srgbClr val="FFFFFF"/>
        </a:lt1>
        <a:dk2>
          <a:srgbClr val="FF9900"/>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SA Questions 2 Slide">
  <a:themeElements>
    <a:clrScheme name="DASP Questions 2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SP Questions 2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SP Questions 2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SP Questions 2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SP Questions 2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SP Questions 2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SP Questions 2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SP Questions 2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SP Questions 2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SP Questions 2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SP Questions 2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SP Questions 2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SP Questions 2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SP Questions 2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6376</TotalTime>
  <Words>3988</Words>
  <Application>Microsoft Office PowerPoint</Application>
  <PresentationFormat>On-screen Show (4:3)</PresentationFormat>
  <Paragraphs>459</Paragraphs>
  <Slides>39</Slides>
  <Notes>24</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ＭＳ Ｐゴシック</vt:lpstr>
      <vt:lpstr>Arial</vt:lpstr>
      <vt:lpstr>Arial Narrow</vt:lpstr>
      <vt:lpstr>Calibri</vt:lpstr>
      <vt:lpstr>Georgia</vt:lpstr>
      <vt:lpstr>Times New Roman</vt:lpstr>
      <vt:lpstr>Wingdings</vt:lpstr>
      <vt:lpstr>DASA Standard Slide</vt:lpstr>
      <vt:lpstr>DASA No Header - Right</vt:lpstr>
      <vt:lpstr>DASA Questions 2 Slide</vt:lpstr>
      <vt:lpstr>DASR 139 Implementation Overview</vt:lpstr>
      <vt:lpstr>Scope</vt:lpstr>
      <vt:lpstr>PowerPoint Presentation</vt:lpstr>
      <vt:lpstr>PowerPoint Presentation</vt:lpstr>
      <vt:lpstr>PowerPoint Presentation</vt:lpstr>
      <vt:lpstr>DASR Structure</vt:lpstr>
      <vt:lpstr>DASA’s Regulatory Philosophy</vt:lpstr>
      <vt:lpstr>DASA 139 Scope</vt:lpstr>
      <vt:lpstr>DASR 139</vt:lpstr>
      <vt:lpstr>PowerPoint Presentation</vt:lpstr>
      <vt:lpstr>PowerPoint Presentation</vt:lpstr>
      <vt:lpstr>PowerPoint Presentation</vt:lpstr>
      <vt:lpstr>PowerPoint Presentation</vt:lpstr>
      <vt:lpstr>PowerPoint Presentation</vt:lpstr>
      <vt:lpstr>  </vt:lpstr>
      <vt:lpstr>PowerPoint Presentation</vt:lpstr>
      <vt:lpstr>DASR.139.70 – Quality Management System</vt:lpstr>
      <vt:lpstr>PowerPoint Presentation</vt:lpstr>
      <vt:lpstr>PowerPoint Presentation</vt:lpstr>
      <vt:lpstr>PowerPoint Presentation</vt:lpstr>
      <vt:lpstr>Defence Aerodrome Design Requirements</vt:lpstr>
      <vt:lpstr>Tailoring Design Requirements</vt:lpstr>
      <vt:lpstr>Compliance Demonstration Overview</vt:lpstr>
      <vt:lpstr>MACRI Overview</vt:lpstr>
      <vt:lpstr>Declaration of Compliance</vt:lpstr>
      <vt:lpstr>Arrangements for Continued Compliance with CB</vt:lpstr>
      <vt:lpstr>Continuing Safe Operation of the Aerodrome Operation of the Aerodrome</vt:lpstr>
      <vt:lpstr>PowerPoint Presentation</vt:lpstr>
      <vt:lpstr>PowerPoint Presentation</vt:lpstr>
      <vt:lpstr>PowerPoint Presentation</vt:lpstr>
      <vt:lpstr>PowerPoint Presentation</vt:lpstr>
      <vt:lpstr>PowerPoint Presentation</vt:lpstr>
      <vt:lpstr>Aerodrome Certification Process</vt:lpstr>
      <vt:lpstr>Systems Covered by Baseline Standard</vt:lpstr>
      <vt:lpstr>Example CB</vt:lpstr>
      <vt:lpstr>PowerPoint Presentation</vt:lpstr>
      <vt:lpstr>PowerPoint Presentation</vt:lpstr>
      <vt:lpstr>7 Step SRM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PhilipC</dc:creator>
  <cp:lastModifiedBy>Flood, David GPCAPT</cp:lastModifiedBy>
  <cp:revision>543</cp:revision>
  <cp:lastPrinted>2019-10-29T07:08:19Z</cp:lastPrinted>
  <dcterms:created xsi:type="dcterms:W3CDTF">2015-06-18T02:22:30Z</dcterms:created>
  <dcterms:modified xsi:type="dcterms:W3CDTF">2020-08-11T01:29:27Z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BP10355940</vt:lpwstr>
  </property>
  <property fmtid="{D5CDD505-2E9C-101B-9397-08002B2CF9AE}" pid="3" name="Objective-Title">
    <vt:lpwstr>200623 - Presentation - Intro to DASR 139 Rollout Brief</vt:lpwstr>
  </property>
  <property fmtid="{D5CDD505-2E9C-101B-9397-08002B2CF9AE}" pid="4" name="Objective-Comment">
    <vt:lpwstr/>
  </property>
  <property fmtid="{D5CDD505-2E9C-101B-9397-08002B2CF9AE}" pid="5" name="Objective-CreationStamp">
    <vt:filetime>2020-06-22T23:26:59Z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property>
  <property fmtid="{D5CDD505-2E9C-101B-9397-08002B2CF9AE}" pid="9" name="Objective-ModificationStamp">
    <vt:filetime>2020-08-11T21:21:47Z</vt:filetime>
  </property>
  <property fmtid="{D5CDD505-2E9C-101B-9397-08002B2CF9AE}" pid="10" name="Objective-Owner">
    <vt:lpwstr>Barry, Christopher FLTLT 2</vt:lpwstr>
  </property>
  <property fmtid="{D5CDD505-2E9C-101B-9397-08002B2CF9AE}" pid="11" name="Objective-Path">
    <vt:lpwstr>Objective Global Folder - PROD:Defence Business Units:Air Force:Air Force Headquarters:Deputy Chief of Air Force:Air Force Headquarters Agencies:DASA : Defence Aviation Safety Authority:.DASA - to be vetted by WGC:Safety:Defence Aviation Safety - Assurance (Vetted):DASA - ACPA - Project 2020-01 - Authority DASR.139 transition - End date of Project 2025:DASR 139 Project Documents and Links:Training:</vt:lpwstr>
  </property>
  <property fmtid="{D5CDD505-2E9C-101B-9397-08002B2CF9AE}" pid="12" name="Objective-Parent">
    <vt:lpwstr>Training</vt:lpwstr>
  </property>
  <property fmtid="{D5CDD505-2E9C-101B-9397-08002B2CF9AE}" pid="13" name="Objective-State">
    <vt:lpwstr>Being Edited</vt:lpwstr>
  </property>
  <property fmtid="{D5CDD505-2E9C-101B-9397-08002B2CF9AE}" pid="14" name="Objective-Version">
    <vt:lpwstr>3.2</vt:lpwstr>
  </property>
  <property fmtid="{D5CDD505-2E9C-101B-9397-08002B2CF9AE}" pid="15" name="Objective-VersionNumber">
    <vt:i4>24</vt:i4>
  </property>
  <property fmtid="{D5CDD505-2E9C-101B-9397-08002B2CF9AE}" pid="16" name="Objective-VersionComment">
    <vt:lpwstr/>
  </property>
  <property fmtid="{D5CDD505-2E9C-101B-9397-08002B2CF9AE}" pid="17" name="Objective-FileNumber">
    <vt:lpwstr>2020/1054697</vt:lpwstr>
  </property>
  <property fmtid="{D5CDD505-2E9C-101B-9397-08002B2CF9AE}" pid="18" name="Objective-Classification">
    <vt:lpwstr>[Inherited - Unclassified]</vt:lpwstr>
  </property>
  <property fmtid="{D5CDD505-2E9C-101B-9397-08002B2CF9AE}" pid="19" name="Objective-Caveats">
    <vt:lpwstr/>
  </property>
  <property fmtid="{D5CDD505-2E9C-101B-9397-08002B2CF9AE}" pid="20" name="Objective-Document Type [system]">
    <vt:lpwstr/>
  </property>
</Properties>
</file>