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4" r:id="rId3"/>
    <p:sldMasterId id="2147483682" r:id="rId4"/>
    <p:sldMasterId id="2147483683" r:id="rId5"/>
  </p:sldMasterIdLst>
  <p:notesMasterIdLst>
    <p:notesMasterId r:id="rId34"/>
  </p:notesMasterIdLst>
  <p:handoutMasterIdLst>
    <p:handoutMasterId r:id="rId35"/>
  </p:handoutMasterIdLst>
  <p:sldIdLst>
    <p:sldId id="258" r:id="rId6"/>
    <p:sldId id="274" r:id="rId7"/>
    <p:sldId id="267" r:id="rId8"/>
    <p:sldId id="270" r:id="rId9"/>
    <p:sldId id="278" r:id="rId10"/>
    <p:sldId id="312" r:id="rId11"/>
    <p:sldId id="269" r:id="rId12"/>
    <p:sldId id="279" r:id="rId13"/>
    <p:sldId id="303" r:id="rId14"/>
    <p:sldId id="280" r:id="rId15"/>
    <p:sldId id="297" r:id="rId16"/>
    <p:sldId id="291" r:id="rId17"/>
    <p:sldId id="306" r:id="rId18"/>
    <p:sldId id="317" r:id="rId19"/>
    <p:sldId id="320" r:id="rId20"/>
    <p:sldId id="325" r:id="rId21"/>
    <p:sldId id="326" r:id="rId22"/>
    <p:sldId id="321" r:id="rId23"/>
    <p:sldId id="322" r:id="rId24"/>
    <p:sldId id="323" r:id="rId25"/>
    <p:sldId id="324" r:id="rId26"/>
    <p:sldId id="318" r:id="rId27"/>
    <p:sldId id="316" r:id="rId28"/>
    <p:sldId id="265" r:id="rId29"/>
    <p:sldId id="314" r:id="rId30"/>
    <p:sldId id="315" r:id="rId31"/>
    <p:sldId id="281"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3D9C78B-4A64-4BDC-98BC-1D0A2294AE54}">
          <p14:sldIdLst>
            <p14:sldId id="258"/>
            <p14:sldId id="274"/>
          </p14:sldIdLst>
        </p14:section>
        <p14:section name="Core Message" id="{7465F9C1-E151-4BBD-8E0B-2862400560FA}">
          <p14:sldIdLst>
            <p14:sldId id="267"/>
            <p14:sldId id="270"/>
            <p14:sldId id="278"/>
            <p14:sldId id="312"/>
            <p14:sldId id="269"/>
            <p14:sldId id="279"/>
            <p14:sldId id="303"/>
            <p14:sldId id="280"/>
            <p14:sldId id="297"/>
          </p14:sldIdLst>
        </p14:section>
        <p14:section name="Element 3.2 Management of Change" id="{B0EF719E-D512-41B7-870F-BACE974C0073}">
          <p14:sldIdLst>
            <p14:sldId id="291"/>
            <p14:sldId id="306"/>
            <p14:sldId id="317"/>
            <p14:sldId id="320"/>
            <p14:sldId id="325"/>
            <p14:sldId id="326"/>
            <p14:sldId id="321"/>
            <p14:sldId id="322"/>
            <p14:sldId id="323"/>
            <p14:sldId id="324"/>
            <p14:sldId id="318"/>
            <p14:sldId id="316"/>
          </p14:sldIdLst>
        </p14:section>
        <p14:section name="Part 1: Questions" id="{F9992FCA-9E6D-4A38-A674-19229CC90488}">
          <p14:sldIdLst>
            <p14:sldId id="265"/>
          </p14:sldIdLst>
        </p14:section>
        <p14:section name="The Defence Flight Safety Manual" id="{9452E5D1-7807-4975-9F1A-6E1303D07127}">
          <p14:sldIdLst>
            <p14:sldId id="314"/>
            <p14:sldId id="315"/>
          </p14:sldIdLst>
        </p14:section>
        <p14:section name="Closing Slides" id="{A99FE3B3-1364-4B21-B546-B3D4455042BA}">
          <p14:sldIdLst>
            <p14:sldId id="281"/>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606"/>
    <a:srgbClr val="0033CC"/>
    <a:srgbClr val="F7C39F"/>
    <a:srgbClr val="FFFF00"/>
    <a:srgbClr val="54616C"/>
    <a:srgbClr val="F0F0F0"/>
    <a:srgbClr val="C39BE1"/>
    <a:srgbClr val="CF461F"/>
    <a:srgbClr val="D2D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628" autoAdjust="0"/>
  </p:normalViewPr>
  <p:slideViewPr>
    <p:cSldViewPr snapToGrid="0" showGuides="1">
      <p:cViewPr varScale="1">
        <p:scale>
          <a:sx n="71" d="100"/>
          <a:sy n="71" d="100"/>
        </p:scale>
        <p:origin x="2052" y="54"/>
      </p:cViewPr>
      <p:guideLst>
        <p:guide orient="horz" pos="2160"/>
        <p:guide pos="3840"/>
      </p:guideLst>
    </p:cSldViewPr>
  </p:slideViewPr>
  <p:notesTextViewPr>
    <p:cViewPr>
      <p:scale>
        <a:sx n="3" d="2"/>
        <a:sy n="3" d="2"/>
      </p:scale>
      <p:origin x="0" y="0"/>
    </p:cViewPr>
  </p:notesTextViewPr>
  <p:notesViewPr>
    <p:cSldViewPr snapToGrid="0">
      <p:cViewPr varScale="1">
        <p:scale>
          <a:sx n="120" d="100"/>
          <a:sy n="120" d="100"/>
        </p:scale>
        <p:origin x="502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495F2F-E968-4A80-92C3-E9FF19504F9C}" type="datetimeFigureOut">
              <a:rPr lang="en-AU" smtClean="0"/>
              <a:t>26/06/2026</a:t>
            </a:fld>
            <a:endParaRPr lang="en-AU"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A0E402-509B-40F2-AEBB-9F35AAB27692}" type="slidenum">
              <a:rPr lang="en-AU" smtClean="0"/>
              <a:t>‹#›</a:t>
            </a:fld>
            <a:endParaRPr lang="en-AU" dirty="0"/>
          </a:p>
        </p:txBody>
      </p:sp>
    </p:spTree>
    <p:extLst>
      <p:ext uri="{BB962C8B-B14F-4D97-AF65-F5344CB8AC3E}">
        <p14:creationId xmlns:p14="http://schemas.microsoft.com/office/powerpoint/2010/main" val="1466625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B0D3F-16C6-4018-905E-BFE6DAFE331A}" type="datetimeFigureOut">
              <a:rPr lang="en-AU" smtClean="0"/>
              <a:t>26/06/2026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7206C-2DA3-4596-839B-9DD5D12D1DC6}" type="slidenum">
              <a:rPr lang="en-AU" smtClean="0"/>
              <a:t>‹#›</a:t>
            </a:fld>
            <a:endParaRPr lang="en-AU" dirty="0"/>
          </a:p>
        </p:txBody>
      </p:sp>
    </p:spTree>
    <p:extLst>
      <p:ext uri="{BB962C8B-B14F-4D97-AF65-F5344CB8AC3E}">
        <p14:creationId xmlns:p14="http://schemas.microsoft.com/office/powerpoint/2010/main" val="58676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Opening Comments:</a:t>
            </a:r>
            <a:r>
              <a:rPr lang="en-AU" dirty="0" smtClean="0"/>
              <a:t>	GPCAPT Nicolas Pausina</a:t>
            </a:r>
          </a:p>
          <a:p>
            <a:endParaRPr lang="en-AU" dirty="0" smtClean="0"/>
          </a:p>
          <a:p>
            <a:r>
              <a:rPr lang="en-AU" b="1" dirty="0" smtClean="0"/>
              <a:t>Presenter(s): </a:t>
            </a:r>
            <a:r>
              <a:rPr lang="en-AU" dirty="0" smtClean="0"/>
              <a:t>		WGCDR Brian Brown</a:t>
            </a:r>
            <a:r>
              <a:rPr lang="en-AU" baseline="0" dirty="0" smtClean="0"/>
              <a:t> DASA DAVNOPS DD-SMS</a:t>
            </a:r>
          </a:p>
          <a:p>
            <a:r>
              <a:rPr lang="en-AU" baseline="0" dirty="0" smtClean="0"/>
              <a:t>		SQNLDR Joshua Hamson SO2 SMS4</a:t>
            </a:r>
          </a:p>
          <a:p>
            <a:r>
              <a:rPr lang="en-AU" baseline="0" dirty="0" smtClean="0"/>
              <a:t>		MAJ Oliver Hulin SO2 SMS3</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Closing Comments:</a:t>
            </a:r>
            <a:r>
              <a:rPr lang="en-AU" dirty="0" smtClean="0"/>
              <a:t>	GPCAPT Nicolas Pausina</a:t>
            </a:r>
          </a:p>
          <a:p>
            <a:endParaRPr lang="en-AU" dirty="0" smtClean="0"/>
          </a:p>
          <a:p>
            <a:r>
              <a:rPr lang="en-AU" b="1" dirty="0" smtClean="0"/>
              <a:t>Town Hall Admin:</a:t>
            </a:r>
          </a:p>
          <a:p>
            <a:pPr marL="228600" indent="-228600">
              <a:buAutoNum type="arabicPeriod"/>
            </a:pPr>
            <a:r>
              <a:rPr lang="en-AU" baseline="0" dirty="0" smtClean="0"/>
              <a:t>Remain on ‘MUTE’ unless speaking.</a:t>
            </a:r>
          </a:p>
          <a:p>
            <a:pPr marL="228600" indent="-228600">
              <a:buAutoNum type="arabicPeriod"/>
            </a:pPr>
            <a:r>
              <a:rPr lang="en-AU" baseline="0" dirty="0" smtClean="0"/>
              <a:t>Save your questions until the end – There will be sufficient time.</a:t>
            </a:r>
          </a:p>
          <a:p>
            <a:pPr marL="228600" indent="-228600">
              <a:buAutoNum type="arabicPeriod"/>
            </a:pPr>
            <a:r>
              <a:rPr lang="en-AU" baseline="0" dirty="0" smtClean="0"/>
              <a:t>This presentation will be made available following the Town Hall through a DASA Newsbreak and on the DASA SMS webpage.</a:t>
            </a:r>
          </a:p>
          <a:p>
            <a:pPr marL="228600" indent="-228600">
              <a:buAutoNum type="arabicPeriod"/>
            </a:pPr>
            <a:r>
              <a:rPr lang="en-AU" baseline="0" dirty="0" smtClean="0"/>
              <a:t>If you have specific questions that are not suitable for this forum, please forward them to the DASA-SMS inbox</a:t>
            </a:r>
          </a:p>
          <a:p>
            <a:pPr marL="228600" indent="-228600">
              <a:buAutoNum type="arabicPeriod"/>
            </a:pPr>
            <a:endParaRPr lang="en-AU" dirty="0" smtClean="0"/>
          </a:p>
          <a:p>
            <a:r>
              <a:rPr lang="en-AU" b="1" dirty="0" smtClean="0"/>
              <a:t>Points</a:t>
            </a:r>
            <a:r>
              <a:rPr lang="en-AU" b="1" baseline="0" dirty="0" smtClean="0"/>
              <a:t> to be aware of:</a:t>
            </a:r>
            <a:endParaRPr lang="en-AU" b="1" dirty="0" smtClean="0"/>
          </a:p>
          <a:p>
            <a:pPr marL="171450" indent="-171450">
              <a:buFont typeface="Arial" panose="020B0604020202020204" pitchFamily="34" charset="0"/>
              <a:buChar char="•"/>
            </a:pPr>
            <a:r>
              <a:rPr lang="en-AU" dirty="0" smtClean="0"/>
              <a:t>‘Command-led</a:t>
            </a:r>
            <a:r>
              <a:rPr lang="en-AU" baseline="0" dirty="0" smtClean="0"/>
              <a:t>’ is outdated terminology. There are sections of the DASM that were intended to support Accountable Managers, and were owned by AMs. As they did not directly support DASR SMS requirements, these are not being re-located in future DASA products, but can be adopted by AMs if they wish to.</a:t>
            </a:r>
          </a:p>
          <a:p>
            <a:pPr marL="171450" indent="-171450">
              <a:buFont typeface="Arial" panose="020B0604020202020204" pitchFamily="34" charset="0"/>
              <a:buChar char="•"/>
            </a:pPr>
            <a:r>
              <a:rPr lang="en-AU" baseline="0" dirty="0" smtClean="0"/>
              <a:t>“Regulated Community” and “DASC” are outdated terminology. The are the </a:t>
            </a:r>
            <a:r>
              <a:rPr lang="en-AU" dirty="0" smtClean="0"/>
              <a:t>Safety Community, Aviation Safety Community, or Approved Organisations</a:t>
            </a:r>
            <a:r>
              <a:rPr lang="en-AU" baseline="0" dirty="0" smtClean="0"/>
              <a:t>.</a:t>
            </a:r>
          </a:p>
          <a:p>
            <a:pPr marL="171450" indent="-171450">
              <a:buFont typeface="Arial" panose="020B0604020202020204" pitchFamily="34" charset="0"/>
              <a:buChar char="•"/>
            </a:pPr>
            <a:r>
              <a:rPr lang="en-AU" baseline="0" dirty="0" smtClean="0"/>
              <a:t>Avoid KPIs and other Quality/Command language. This is a focus on Safety Management Systems in Aviation, terms used for other areas of practice will only confuse the audience.</a:t>
            </a:r>
          </a:p>
          <a:p>
            <a:pPr marL="171450" indent="-171450">
              <a:buFont typeface="Arial" panose="020B0604020202020204" pitchFamily="34" charset="0"/>
              <a:buChar char="•"/>
            </a:pPr>
            <a:r>
              <a:rPr lang="en-AU" baseline="0" dirty="0" smtClean="0"/>
              <a:t>“</a:t>
            </a:r>
            <a:r>
              <a:rPr lang="en-AU" dirty="0" smtClean="0"/>
              <a:t>Authorised Organisation” is outdated</a:t>
            </a:r>
            <a:r>
              <a:rPr lang="en-AU" baseline="0" dirty="0" smtClean="0"/>
              <a:t> terminology. They are only “A</a:t>
            </a:r>
            <a:r>
              <a:rPr lang="en-AU" dirty="0" smtClean="0"/>
              <a:t>pproved Organisations”.</a:t>
            </a:r>
          </a:p>
          <a:p>
            <a:pPr marL="0" indent="0">
              <a:buNone/>
            </a:pPr>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a:t>
            </a:fld>
            <a:endParaRPr lang="en-AU" dirty="0"/>
          </a:p>
        </p:txBody>
      </p:sp>
    </p:spTree>
    <p:extLst>
      <p:ext uri="{BB962C8B-B14F-4D97-AF65-F5344CB8AC3E}">
        <p14:creationId xmlns:p14="http://schemas.microsoft.com/office/powerpoint/2010/main" val="266781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10</a:t>
            </a:fld>
            <a:endParaRPr lang="en-AU" dirty="0"/>
          </a:p>
        </p:txBody>
      </p:sp>
    </p:spTree>
    <p:extLst>
      <p:ext uri="{BB962C8B-B14F-4D97-AF65-F5344CB8AC3E}">
        <p14:creationId xmlns:p14="http://schemas.microsoft.com/office/powerpoint/2010/main" val="209863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11</a:t>
            </a:fld>
            <a:endParaRPr lang="en-AU" dirty="0"/>
          </a:p>
        </p:txBody>
      </p:sp>
    </p:spTree>
    <p:extLst>
      <p:ext uri="{BB962C8B-B14F-4D97-AF65-F5344CB8AC3E}">
        <p14:creationId xmlns:p14="http://schemas.microsoft.com/office/powerpoint/2010/main" val="246868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smtClean="0"/>
              <a:t>Latent conditions are the hidden, dormant system weaknesses that have been present for some time, often unnoticed until they interact with active failures to cause harm.</a:t>
            </a:r>
            <a:endParaRPr lang="en-AU" b="1" baseline="0" dirty="0" smtClean="0"/>
          </a:p>
          <a:p>
            <a:endParaRPr lang="en-AU" b="1" baseline="0" dirty="0" smtClean="0"/>
          </a:p>
          <a:p>
            <a:r>
              <a:rPr lang="en-AU" b="1" baseline="0" dirty="0" smtClean="0"/>
              <a:t>Practical drift is the slow, often unnoticed deviation of daily work practices from formal rules, policies, or procedures. Also known as procedural or safety drift, it happens when workers adapt, cut corners, or create shortcuts to get a job done more efficiently.</a:t>
            </a:r>
          </a:p>
        </p:txBody>
      </p:sp>
      <p:sp>
        <p:nvSpPr>
          <p:cNvPr id="4" name="Slide Number Placeholder 3"/>
          <p:cNvSpPr>
            <a:spLocks noGrp="1"/>
          </p:cNvSpPr>
          <p:nvPr>
            <p:ph type="sldNum" sz="quarter" idx="10"/>
          </p:nvPr>
        </p:nvSpPr>
        <p:spPr/>
        <p:txBody>
          <a:bodyPr/>
          <a:lstStyle/>
          <a:p>
            <a:fld id="{1E07206C-2DA3-4596-839B-9DD5D12D1DC6}" type="slidenum">
              <a:rPr lang="en-AU" smtClean="0"/>
              <a:t>12</a:t>
            </a:fld>
            <a:endParaRPr lang="en-AU" dirty="0"/>
          </a:p>
        </p:txBody>
      </p:sp>
    </p:spTree>
    <p:extLst>
      <p:ext uri="{BB962C8B-B14F-4D97-AF65-F5344CB8AC3E}">
        <p14:creationId xmlns:p14="http://schemas.microsoft.com/office/powerpoint/2010/main" val="229938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13</a:t>
            </a:fld>
            <a:endParaRPr lang="en-AU" dirty="0"/>
          </a:p>
        </p:txBody>
      </p:sp>
    </p:spTree>
    <p:extLst>
      <p:ext uri="{BB962C8B-B14F-4D97-AF65-F5344CB8AC3E}">
        <p14:creationId xmlns:p14="http://schemas.microsoft.com/office/powerpoint/2010/main" val="396758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a:t>
            </a:r>
            <a:r>
              <a:rPr lang="en-AU" baseline="0" dirty="0" smtClean="0"/>
              <a:t> the perspective of DASR SMS, there are several features that we will expect your </a:t>
            </a:r>
            <a:r>
              <a:rPr lang="en-AU" baseline="0" dirty="0" err="1" smtClean="0"/>
              <a:t>MoC</a:t>
            </a:r>
            <a:r>
              <a:rPr lang="en-AU" baseline="0" dirty="0" smtClean="0"/>
              <a:t> process to include.</a:t>
            </a:r>
          </a:p>
          <a:p>
            <a:endParaRPr lang="en-AU" baseline="0" dirty="0" smtClean="0"/>
          </a:p>
          <a:p>
            <a:r>
              <a:rPr lang="en-AU" baseline="0" dirty="0" smtClean="0"/>
              <a:t>First. It needs to be defined. The generic process in the DASM is satisfactory but your OIP will need to restate this and contextualise it for your organisation. For example, you need to tell us how/where the records for the management of change processes will be stored. Who will typically undertake the process for different types and how implementing and reviewing actions will be managed. Perhaps they will all be covered in a monthly meeting and captured in its minutes, perhaps the process will be centrally managed in a form or software package. It doesn’t matter to us how, but it does need to be a defined process.</a:t>
            </a:r>
          </a:p>
          <a:p>
            <a:endParaRPr lang="en-AU" baseline="0" dirty="0" smtClean="0"/>
          </a:p>
          <a:p>
            <a:r>
              <a:rPr lang="en-AU" baseline="0" dirty="0" smtClean="0"/>
              <a:t>Second. It must include hazard identification and risk management activities for aviation safety hazards. This could lean on your existing processes under Element 3.2 or be integrated in the defined process.</a:t>
            </a:r>
          </a:p>
          <a:p>
            <a:endParaRPr lang="en-AU" baseline="0" dirty="0" smtClean="0"/>
          </a:p>
          <a:p>
            <a:r>
              <a:rPr lang="en-AU" baseline="0" smtClean="0"/>
              <a:t>Third. </a:t>
            </a:r>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14</a:t>
            </a:fld>
            <a:endParaRPr lang="en-AU" dirty="0"/>
          </a:p>
        </p:txBody>
      </p:sp>
    </p:spTree>
    <p:extLst>
      <p:ext uri="{BB962C8B-B14F-4D97-AF65-F5344CB8AC3E}">
        <p14:creationId xmlns:p14="http://schemas.microsoft.com/office/powerpoint/2010/main" val="289968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15</a:t>
            </a:fld>
            <a:endParaRPr lang="en-AU" dirty="0"/>
          </a:p>
        </p:txBody>
      </p:sp>
    </p:spTree>
    <p:extLst>
      <p:ext uri="{BB962C8B-B14F-4D97-AF65-F5344CB8AC3E}">
        <p14:creationId xmlns:p14="http://schemas.microsoft.com/office/powerpoint/2010/main" val="101921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Communicate and consult.</a:t>
            </a:r>
            <a:r>
              <a:rPr lang="en-AU" sz="1200" b="0" i="0" kern="1200" dirty="0" smtClean="0">
                <a:solidFill>
                  <a:schemeClr val="tx1"/>
                </a:solidFill>
                <a:effectLst/>
                <a:latin typeface="+mn-lt"/>
                <a:ea typeface="+mn-ea"/>
                <a:cs typeface="+mn-cs"/>
              </a:rPr>
              <a:t> Communicating changes and potential impacts is fundamental to the effectiveness of the management of change. In preparing for change:</a:t>
            </a:r>
          </a:p>
          <a:p>
            <a:endParaRPr lang="en-AU" sz="1200" b="0" i="0" kern="1200" dirty="0" smtClean="0">
              <a:solidFill>
                <a:schemeClr val="tx1"/>
              </a:solidFill>
              <a:effectLst/>
              <a:latin typeface="+mn-lt"/>
              <a:ea typeface="+mn-ea"/>
              <a:cs typeface="+mn-cs"/>
            </a:endParaRPr>
          </a:p>
          <a:p>
            <a:pPr marL="228600" indent="-228600">
              <a:buAutoNum type="arabicPeriod"/>
            </a:pPr>
            <a:r>
              <a:rPr lang="en-AU" sz="1200" b="0" i="0" kern="1200" dirty="0" smtClean="0">
                <a:solidFill>
                  <a:schemeClr val="tx1"/>
                </a:solidFill>
                <a:effectLst/>
                <a:latin typeface="+mn-lt"/>
                <a:ea typeface="+mn-ea"/>
                <a:cs typeface="+mn-cs"/>
              </a:rPr>
              <a:t>consult with personnel and stakeholders (internal and external), invite participation in the development of any change solutions, including their timing, and mitigation of potential impacts</a:t>
            </a:r>
          </a:p>
          <a:p>
            <a:pPr marL="228600" indent="-228600">
              <a:buAutoNum type="arabicPeriod"/>
            </a:pP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2. early communication, engagement and involvement of stakeholders at all levels will normally improve the way the change is perceived, implemented, accepted, and will likely remain enduring.</a:t>
            </a: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16</a:t>
            </a:fld>
            <a:endParaRPr lang="en-AU" dirty="0"/>
          </a:p>
        </p:txBody>
      </p:sp>
    </p:spTree>
    <p:extLst>
      <p:ext uri="{BB962C8B-B14F-4D97-AF65-F5344CB8AC3E}">
        <p14:creationId xmlns:p14="http://schemas.microsoft.com/office/powerpoint/2010/main" val="146607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Communicate and consult.</a:t>
            </a:r>
            <a:r>
              <a:rPr lang="en-AU" sz="1200" b="0" i="0" kern="1200" dirty="0" smtClean="0">
                <a:solidFill>
                  <a:schemeClr val="tx1"/>
                </a:solidFill>
                <a:effectLst/>
                <a:latin typeface="+mn-lt"/>
                <a:ea typeface="+mn-ea"/>
                <a:cs typeface="+mn-cs"/>
              </a:rPr>
              <a:t> Communicating changes and potential impacts is fundamental to the effectiveness of the management of change. In preparing for change:</a:t>
            </a:r>
          </a:p>
          <a:p>
            <a:endParaRPr lang="en-AU" sz="1200" b="0" i="0" kern="1200" dirty="0" smtClean="0">
              <a:solidFill>
                <a:schemeClr val="tx1"/>
              </a:solidFill>
              <a:effectLst/>
              <a:latin typeface="+mn-lt"/>
              <a:ea typeface="+mn-ea"/>
              <a:cs typeface="+mn-cs"/>
            </a:endParaRPr>
          </a:p>
          <a:p>
            <a:pPr marL="228600" indent="-228600">
              <a:buAutoNum type="arabicPeriod"/>
            </a:pPr>
            <a:r>
              <a:rPr lang="en-AU" sz="1200" b="0" i="0" kern="1200" dirty="0" smtClean="0">
                <a:solidFill>
                  <a:schemeClr val="tx1"/>
                </a:solidFill>
                <a:effectLst/>
                <a:latin typeface="+mn-lt"/>
                <a:ea typeface="+mn-ea"/>
                <a:cs typeface="+mn-cs"/>
              </a:rPr>
              <a:t>consult with personnel and stakeholders (internal and external), invite participation in the development of any change solutions, including their timing, and mitigation of potential impacts</a:t>
            </a:r>
          </a:p>
          <a:p>
            <a:pPr marL="228600" indent="-228600">
              <a:buAutoNum type="arabicPeriod"/>
            </a:pP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2. early communication, engagement and involvement of stakeholders at all levels will normally improve the way the change is perceived, implemented, accepted, and will likely remain enduring.</a:t>
            </a: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17</a:t>
            </a:fld>
            <a:endParaRPr lang="en-AU" dirty="0"/>
          </a:p>
        </p:txBody>
      </p:sp>
    </p:spTree>
    <p:extLst>
      <p:ext uri="{BB962C8B-B14F-4D97-AF65-F5344CB8AC3E}">
        <p14:creationId xmlns:p14="http://schemas.microsoft.com/office/powerpoint/2010/main" val="104654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Develop the case for change.</a:t>
            </a:r>
            <a:r>
              <a:rPr lang="en-AU" sz="1200" b="0" i="0" kern="1200" dirty="0" smtClean="0">
                <a:solidFill>
                  <a:schemeClr val="tx1"/>
                </a:solidFill>
                <a:effectLst/>
                <a:latin typeface="+mn-lt"/>
                <a:ea typeface="+mn-ea"/>
                <a:cs typeface="+mn-cs"/>
              </a:rPr>
              <a:t> Provide a compelling argument for the need for the change with a clear statement of benefits. If this is conducted adequately, it will answer many questions, concerns and perceptions. The case should take into consideration:</a:t>
            </a:r>
          </a:p>
          <a:p>
            <a:endParaRPr lang="en-AU" sz="1200" b="0" i="0" kern="1200" dirty="0" smtClean="0">
              <a:solidFill>
                <a:schemeClr val="tx1"/>
              </a:solidFill>
              <a:effectLst/>
              <a:latin typeface="+mn-lt"/>
              <a:ea typeface="+mn-ea"/>
              <a:cs typeface="+mn-cs"/>
            </a:endParaRPr>
          </a:p>
          <a:p>
            <a:pPr marL="228600" indent="-228600">
              <a:buAutoNum type="arabicPeriod"/>
            </a:pPr>
            <a:r>
              <a:rPr lang="en-AU" sz="1200" b="1" i="0" kern="1200" dirty="0" smtClean="0">
                <a:solidFill>
                  <a:schemeClr val="tx1"/>
                </a:solidFill>
                <a:effectLst/>
                <a:latin typeface="+mn-lt"/>
                <a:ea typeface="+mn-ea"/>
                <a:cs typeface="+mn-cs"/>
              </a:rPr>
              <a:t>criticality of the change. </a:t>
            </a:r>
            <a:r>
              <a:rPr lang="en-AU" sz="1200" b="0" i="0" kern="1200" dirty="0" smtClean="0">
                <a:solidFill>
                  <a:schemeClr val="tx1"/>
                </a:solidFill>
                <a:effectLst/>
                <a:latin typeface="+mn-lt"/>
                <a:ea typeface="+mn-ea"/>
                <a:cs typeface="+mn-cs"/>
              </a:rPr>
              <a:t>How critical is the change, and what impact does it have on the organisation and third parties current and planned activities?</a:t>
            </a:r>
          </a:p>
          <a:p>
            <a:pPr marL="228600" indent="-228600">
              <a:buAutoNum type="arabicPeriod"/>
            </a:pPr>
            <a:endParaRPr lang="en-AU" sz="1200" b="0" i="0" kern="1200" dirty="0" smtClean="0">
              <a:solidFill>
                <a:schemeClr val="tx1"/>
              </a:solidFill>
              <a:effectLst/>
              <a:latin typeface="+mn-lt"/>
              <a:ea typeface="+mn-ea"/>
              <a:cs typeface="+mn-cs"/>
            </a:endParaRPr>
          </a:p>
          <a:p>
            <a:pPr marL="228600" indent="-228600">
              <a:buAutoNum type="arabicPeriod"/>
            </a:pPr>
            <a:r>
              <a:rPr lang="en-AU" sz="1200" b="1" i="0" kern="1200" dirty="0" smtClean="0">
                <a:solidFill>
                  <a:schemeClr val="tx1"/>
                </a:solidFill>
                <a:effectLst/>
                <a:latin typeface="+mn-lt"/>
                <a:ea typeface="+mn-ea"/>
                <a:cs typeface="+mn-cs"/>
              </a:rPr>
              <a:t>availability of data. </a:t>
            </a:r>
            <a:r>
              <a:rPr lang="en-AU" sz="1200" b="0" i="0" kern="1200" dirty="0" smtClean="0">
                <a:solidFill>
                  <a:schemeClr val="tx1"/>
                </a:solidFill>
                <a:effectLst/>
                <a:latin typeface="+mn-lt"/>
                <a:ea typeface="+mn-ea"/>
                <a:cs typeface="+mn-cs"/>
              </a:rPr>
              <a:t>What data and information are available that can be used to provide context to the change and suggest indicators of management of change success or failure? What data can be used to provide early warning of change plans going astray?</a:t>
            </a:r>
          </a:p>
          <a:p>
            <a:endParaRPr lang="en-AU" sz="1200" b="0" i="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18</a:t>
            </a:fld>
            <a:endParaRPr lang="en-AU" dirty="0"/>
          </a:p>
        </p:txBody>
      </p:sp>
    </p:spTree>
    <p:extLst>
      <p:ext uri="{BB962C8B-B14F-4D97-AF65-F5344CB8AC3E}">
        <p14:creationId xmlns:p14="http://schemas.microsoft.com/office/powerpoint/2010/main" val="301376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Conduct risk assessment and planning.</a:t>
            </a:r>
            <a:r>
              <a:rPr lang="en-AU" sz="1200" b="0" i="0" kern="1200" dirty="0" smtClean="0">
                <a:solidFill>
                  <a:schemeClr val="tx1"/>
                </a:solidFill>
                <a:effectLst/>
                <a:latin typeface="+mn-lt"/>
                <a:ea typeface="+mn-ea"/>
                <a:cs typeface="+mn-cs"/>
              </a:rPr>
              <a:t> Change may compromise the effectiveness of existing risk controls or potentially introduce new risks. All new hazards and risks can be processed in accordance with the 7SRM process. Management of change Risk Management should include consideration of:</a:t>
            </a:r>
          </a:p>
          <a:p>
            <a:endParaRPr lang="en-AU" sz="1200" b="0" i="0" kern="1200" dirty="0" smtClean="0">
              <a:solidFill>
                <a:schemeClr val="tx1"/>
              </a:solidFill>
              <a:effectLst/>
              <a:latin typeface="+mn-lt"/>
              <a:ea typeface="+mn-ea"/>
              <a:cs typeface="+mn-cs"/>
            </a:endParaRPr>
          </a:p>
          <a:p>
            <a:pPr marL="228600" indent="-228600">
              <a:buAutoNum type="arabicPeriod"/>
            </a:pPr>
            <a:r>
              <a:rPr lang="en-AU" sz="1200" b="1" i="0" kern="1200" dirty="0" smtClean="0">
                <a:solidFill>
                  <a:schemeClr val="tx1"/>
                </a:solidFill>
                <a:effectLst/>
                <a:latin typeface="+mn-lt"/>
                <a:ea typeface="+mn-ea"/>
                <a:cs typeface="+mn-cs"/>
              </a:rPr>
              <a:t>availability of personnel and Subject Matter Experts (SMEs). </a:t>
            </a:r>
            <a:r>
              <a:rPr lang="en-AU" sz="1200" b="0" i="0" kern="1200" dirty="0" smtClean="0">
                <a:solidFill>
                  <a:schemeClr val="tx1"/>
                </a:solidFill>
                <a:effectLst/>
                <a:latin typeface="+mn-lt"/>
                <a:ea typeface="+mn-ea"/>
                <a:cs typeface="+mn-cs"/>
              </a:rPr>
              <a:t>Will the change be managed as a secondary duty or is it important enough to allocate dedicated personnel for a period of time? Are SMEs familiar with the change outcome required and potential impacts and effects? Are key personnel of the aviation community involved in the management of change activities (including individuals from external organisations where necessary)?</a:t>
            </a:r>
          </a:p>
          <a:p>
            <a:pPr marL="228600" indent="-228600">
              <a:buAutoNum type="arabicPeriod"/>
            </a:pPr>
            <a:endParaRPr lang="en-AU" sz="1200" b="0" i="0" kern="1200" dirty="0" smtClean="0">
              <a:solidFill>
                <a:schemeClr val="tx1"/>
              </a:solidFill>
              <a:effectLst/>
              <a:latin typeface="+mn-lt"/>
              <a:ea typeface="+mn-ea"/>
              <a:cs typeface="+mn-cs"/>
            </a:endParaRPr>
          </a:p>
          <a:p>
            <a:pPr marL="228600" indent="-228600">
              <a:buAutoNum type="arabicPeriod"/>
            </a:pPr>
            <a:r>
              <a:rPr lang="en-AU" sz="1200" b="1" i="0" kern="1200" dirty="0" smtClean="0">
                <a:solidFill>
                  <a:schemeClr val="tx1"/>
                </a:solidFill>
                <a:effectLst/>
                <a:latin typeface="+mn-lt"/>
                <a:ea typeface="+mn-ea"/>
                <a:cs typeface="+mn-cs"/>
              </a:rPr>
              <a:t>the stakeholders and impacts. </a:t>
            </a:r>
            <a:r>
              <a:rPr lang="en-AU" sz="1200" b="0" i="0" kern="1200" dirty="0" smtClean="0">
                <a:solidFill>
                  <a:schemeClr val="tx1"/>
                </a:solidFill>
                <a:effectLst/>
                <a:latin typeface="+mn-lt"/>
                <a:ea typeface="+mn-ea"/>
                <a:cs typeface="+mn-cs"/>
              </a:rPr>
              <a:t>This is an opportunity to define who should be involved in the management of the change. This could include individuals within an organisation or external stakeholders. Equipment, systems and processes may also be impacted, within the organisation and externally. A review of organisation processes and interfaces may be needed. The organisational system elements to be considered if enduring change include:</a:t>
            </a:r>
          </a:p>
          <a:p>
            <a:pPr marL="685800" lvl="1" indent="-228600">
              <a:buAutoNum type="arabicPeriod"/>
            </a:pPr>
            <a:r>
              <a:rPr lang="en-AU" sz="1200" b="0" i="0" kern="1200" dirty="0" smtClean="0">
                <a:solidFill>
                  <a:schemeClr val="tx1"/>
                </a:solidFill>
                <a:effectLst/>
                <a:latin typeface="+mn-lt"/>
                <a:ea typeface="+mn-ea"/>
                <a:cs typeface="+mn-cs"/>
              </a:rPr>
              <a:t>management commitment to the change, initially and on-going (for enduring solutions)</a:t>
            </a:r>
          </a:p>
          <a:p>
            <a:pPr marL="685800" lvl="1" indent="-228600">
              <a:buAutoNum type="arabicPeriod"/>
            </a:pPr>
            <a:r>
              <a:rPr lang="en-AU" sz="1200" b="0" i="0" kern="1200" dirty="0" smtClean="0">
                <a:solidFill>
                  <a:schemeClr val="tx1"/>
                </a:solidFill>
                <a:effectLst/>
                <a:latin typeface="+mn-lt"/>
                <a:ea typeface="+mn-ea"/>
                <a:cs typeface="+mn-cs"/>
              </a:rPr>
              <a:t>organisational design, accountabilities and responsibilities to enact and enforce the new behaviours for enduring effects and performance</a:t>
            </a:r>
          </a:p>
          <a:p>
            <a:pPr marL="685800" lvl="1" indent="-228600">
              <a:buAutoNum type="arabicPeriod"/>
            </a:pPr>
            <a:r>
              <a:rPr lang="en-AU" sz="1200" b="0" i="0" kern="1200" dirty="0" smtClean="0">
                <a:solidFill>
                  <a:schemeClr val="tx1"/>
                </a:solidFill>
                <a:effectLst/>
                <a:latin typeface="+mn-lt"/>
                <a:ea typeface="+mn-ea"/>
                <a:cs typeface="+mn-cs"/>
              </a:rPr>
              <a:t>training, mentoring and communication to stakeholders, initially and on-going (for enduring solutions)</a:t>
            </a:r>
          </a:p>
          <a:p>
            <a:pPr marL="685800" lvl="1" indent="-228600">
              <a:buAutoNum type="arabicPeriod"/>
            </a:pPr>
            <a:r>
              <a:rPr lang="en-AU" sz="1200" b="0" i="0" kern="1200" dirty="0" smtClean="0">
                <a:solidFill>
                  <a:schemeClr val="tx1"/>
                </a:solidFill>
                <a:effectLst/>
                <a:latin typeface="+mn-lt"/>
                <a:ea typeface="+mn-ea"/>
                <a:cs typeface="+mn-cs"/>
              </a:rPr>
              <a:t>policy, plans and process requirement changes</a:t>
            </a:r>
          </a:p>
          <a:p>
            <a:pPr marL="685800" lvl="1" indent="-228600">
              <a:buAutoNum type="arabicPeriod"/>
            </a:pPr>
            <a:r>
              <a:rPr lang="en-AU" sz="1200" b="0" i="0" kern="1200" dirty="0" smtClean="0">
                <a:solidFill>
                  <a:schemeClr val="tx1"/>
                </a:solidFill>
                <a:effectLst/>
                <a:latin typeface="+mn-lt"/>
                <a:ea typeface="+mn-ea"/>
                <a:cs typeface="+mn-cs"/>
              </a:rPr>
              <a:t>information technology, data and records requirements to bed-in the change</a:t>
            </a:r>
          </a:p>
          <a:p>
            <a:pPr marL="685800" lvl="1" indent="-228600">
              <a:buAutoNum type="arabicPeriod"/>
            </a:pPr>
            <a:r>
              <a:rPr lang="en-AU" sz="1200" b="0" i="0" kern="1200" dirty="0" smtClean="0">
                <a:solidFill>
                  <a:schemeClr val="tx1"/>
                </a:solidFill>
                <a:effectLst/>
                <a:latin typeface="+mn-lt"/>
                <a:ea typeface="+mn-ea"/>
                <a:cs typeface="+mn-cs"/>
              </a:rPr>
              <a:t>compliance, conformance and performance systems to continue to check that the change is effective and provide a closed feedback loop.</a:t>
            </a:r>
          </a:p>
          <a:p>
            <a:pPr marL="685800" lvl="1" indent="-228600">
              <a:buAutoNum type="arabicPeriod"/>
            </a:pPr>
            <a:endParaRPr lang="en-AU" sz="1200" b="0" i="0" kern="1200" dirty="0" smtClean="0">
              <a:solidFill>
                <a:schemeClr val="tx1"/>
              </a:solidFill>
              <a:effectLst/>
              <a:latin typeface="+mn-lt"/>
              <a:ea typeface="+mn-ea"/>
              <a:cs typeface="+mn-cs"/>
            </a:endParaRPr>
          </a:p>
          <a:p>
            <a:pPr marL="228600" lvl="0" indent="-228600">
              <a:buAutoNum type="arabicPeriod"/>
            </a:pPr>
            <a:r>
              <a:rPr lang="en-AU" sz="1200" b="1" i="0" kern="1200" dirty="0" smtClean="0">
                <a:solidFill>
                  <a:schemeClr val="tx1"/>
                </a:solidFill>
                <a:effectLst/>
                <a:latin typeface="+mn-lt"/>
                <a:ea typeface="+mn-ea"/>
                <a:cs typeface="+mn-cs"/>
              </a:rPr>
              <a:t>cumulative effects. </a:t>
            </a:r>
            <a:r>
              <a:rPr lang="en-AU" sz="1200" b="0" i="0" kern="1200" dirty="0" smtClean="0">
                <a:solidFill>
                  <a:schemeClr val="tx1"/>
                </a:solidFill>
                <a:effectLst/>
                <a:latin typeface="+mn-lt"/>
                <a:ea typeface="+mn-ea"/>
                <a:cs typeface="+mn-cs"/>
              </a:rPr>
              <a:t>Small incremental changes often go unnoticed, but their cumulative effect can be significant. What other changes are occurring or have occurred recently that could also impact the outcome of the change proposed, or vice versa? Cumulative changes might lead to the need for system reviews (</a:t>
            </a:r>
            <a:r>
              <a:rPr lang="en-AU" sz="1200" b="0" i="0" kern="1200" dirty="0" err="1" smtClean="0">
                <a:solidFill>
                  <a:schemeClr val="tx1"/>
                </a:solidFill>
                <a:effectLst/>
                <a:latin typeface="+mn-lt"/>
                <a:ea typeface="+mn-ea"/>
                <a:cs typeface="+mn-cs"/>
              </a:rPr>
              <a:t>eg</a:t>
            </a:r>
            <a:r>
              <a:rPr lang="en-AU" sz="1200" b="0" i="0" kern="1200" dirty="0" smtClean="0">
                <a:solidFill>
                  <a:schemeClr val="tx1"/>
                </a:solidFill>
                <a:effectLst/>
                <a:latin typeface="+mn-lt"/>
                <a:ea typeface="+mn-ea"/>
                <a:cs typeface="+mn-cs"/>
              </a:rPr>
              <a:t> a review of an aviation system’s Statement of Operating Intent and Usage (SOIU) for current validity prior to operational deployment or physical (</a:t>
            </a:r>
            <a:r>
              <a:rPr lang="en-AU" sz="1200" b="0" i="0" kern="1200" dirty="0" err="1" smtClean="0">
                <a:solidFill>
                  <a:schemeClr val="tx1"/>
                </a:solidFill>
                <a:effectLst/>
                <a:latin typeface="+mn-lt"/>
                <a:ea typeface="+mn-ea"/>
                <a:cs typeface="+mn-cs"/>
              </a:rPr>
              <a:t>ie</a:t>
            </a:r>
            <a:r>
              <a:rPr lang="en-AU" sz="1200" b="0" i="0" kern="1200" dirty="0" smtClean="0">
                <a:solidFill>
                  <a:schemeClr val="tx1"/>
                </a:solidFill>
                <a:effectLst/>
                <a:latin typeface="+mn-lt"/>
                <a:ea typeface="+mn-ea"/>
                <a:cs typeface="+mn-cs"/>
              </a:rPr>
              <a:t> hardware and software) changes).</a:t>
            </a:r>
          </a:p>
          <a:p>
            <a:pPr marL="228600" lvl="0" indent="-228600">
              <a:buAutoNum type="arabicPeriod"/>
            </a:pPr>
            <a:endParaRPr lang="en-AU" sz="1200" b="0" i="0" kern="1200" dirty="0" smtClean="0">
              <a:solidFill>
                <a:schemeClr val="tx1"/>
              </a:solidFill>
              <a:effectLst/>
              <a:latin typeface="+mn-lt"/>
              <a:ea typeface="+mn-ea"/>
              <a:cs typeface="+mn-cs"/>
            </a:endParaRPr>
          </a:p>
          <a:p>
            <a:pPr marL="228600" lvl="0" indent="-228600">
              <a:buAutoNum type="arabicPeriod"/>
            </a:pPr>
            <a:r>
              <a:rPr lang="en-AU" sz="1200" b="1" i="0" kern="1200" dirty="0" smtClean="0">
                <a:solidFill>
                  <a:schemeClr val="tx1"/>
                </a:solidFill>
                <a:effectLst/>
                <a:latin typeface="+mn-lt"/>
                <a:ea typeface="+mn-ea"/>
                <a:cs typeface="+mn-cs"/>
              </a:rPr>
              <a:t>the human dimension. </a:t>
            </a:r>
            <a:r>
              <a:rPr lang="en-AU" sz="1200" b="0" i="0" kern="1200" dirty="0" smtClean="0">
                <a:solidFill>
                  <a:schemeClr val="tx1"/>
                </a:solidFill>
                <a:effectLst/>
                <a:latin typeface="+mn-lt"/>
                <a:ea typeface="+mn-ea"/>
                <a:cs typeface="+mn-cs"/>
              </a:rPr>
              <a:t>Demonstrated by past performance in restructuring and adapting to different requirements where the failure rate is surprisingly high not because of strategy, but because of underestimating the human factor. Organisations should also consider the impact of the change on personnel. This could affect the way the change is accepted by those affected. Early communication and engagement will normally improve the way the change is perceived and implemented.</a:t>
            </a: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19</a:t>
            </a:fld>
            <a:endParaRPr lang="en-AU" dirty="0"/>
          </a:p>
        </p:txBody>
      </p:sp>
    </p:spTree>
    <p:extLst>
      <p:ext uri="{BB962C8B-B14F-4D97-AF65-F5344CB8AC3E}">
        <p14:creationId xmlns:p14="http://schemas.microsoft.com/office/powerpoint/2010/main" val="160130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a:t>
            </a:fld>
            <a:endParaRPr lang="en-AU" dirty="0"/>
          </a:p>
        </p:txBody>
      </p:sp>
    </p:spTree>
    <p:extLst>
      <p:ext uri="{BB962C8B-B14F-4D97-AF65-F5344CB8AC3E}">
        <p14:creationId xmlns:p14="http://schemas.microsoft.com/office/powerpoint/2010/main" val="420312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Prepare a phased plan.</a:t>
            </a:r>
            <a:r>
              <a:rPr lang="en-AU" sz="1200" b="0" i="0" kern="1200" dirty="0" smtClean="0">
                <a:solidFill>
                  <a:schemeClr val="tx1"/>
                </a:solidFill>
                <a:effectLst/>
                <a:latin typeface="+mn-lt"/>
                <a:ea typeface="+mn-ea"/>
                <a:cs typeface="+mn-cs"/>
              </a:rPr>
              <a:t> To provide a solid basis for change success, develop a phased plan that builds each phase on the success and lessons-learned of previous phases, and incorporates decisions of all earlier steps. The plan should define what is to be done, by whom, by when, and in what sequence, with assigned responsibilities, milestones, and when reviews are required. The plan should be tailored to the organisation, with the level of detail modified to suit complexity. Stakeholder communication strategies should also be defined, including how personnel will be engaged. To manage change-related risks, by eliminating so far as is reasonably practicable (SFARP), and if not reasonably practicable, minimising the risk SFARP, and to allow implementation to proceed, include an opportunity for both the Risk Management Authority and the change management authority to confirm and approve.</a:t>
            </a:r>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20</a:t>
            </a:fld>
            <a:endParaRPr lang="en-AU" dirty="0"/>
          </a:p>
        </p:txBody>
      </p:sp>
    </p:spTree>
    <p:extLst>
      <p:ext uri="{BB962C8B-B14F-4D97-AF65-F5344CB8AC3E}">
        <p14:creationId xmlns:p14="http://schemas.microsoft.com/office/powerpoint/2010/main" val="69961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Implement the plan.</a:t>
            </a:r>
            <a:r>
              <a:rPr lang="en-AU" sz="1200" b="0" i="0" kern="1200" dirty="0" smtClean="0">
                <a:solidFill>
                  <a:schemeClr val="tx1"/>
                </a:solidFill>
                <a:effectLst/>
                <a:latin typeface="+mn-lt"/>
                <a:ea typeface="+mn-ea"/>
                <a:cs typeface="+mn-cs"/>
              </a:rPr>
              <a:t> Execute the agreed plan but remain wary of the pace of change and the momentum required to keep the tasks moving. Continuously review and re-plan as necessary to improve outcomes, this is a sign of management’s commitment to the change.</a:t>
            </a:r>
          </a:p>
          <a:p>
            <a:endParaRPr lang="en-AU" sz="1200" b="0" i="0" kern="1200" dirty="0" smtClean="0">
              <a:solidFill>
                <a:schemeClr val="tx1"/>
              </a:solidFill>
              <a:effectLst/>
              <a:latin typeface="+mn-lt"/>
              <a:ea typeface="+mn-ea"/>
              <a:cs typeface="+mn-cs"/>
            </a:endParaRPr>
          </a:p>
          <a:p>
            <a:r>
              <a:rPr lang="en-AU" sz="1200" b="1" i="0" kern="1200" dirty="0" smtClean="0">
                <a:solidFill>
                  <a:schemeClr val="tx1"/>
                </a:solidFill>
                <a:effectLst/>
                <a:latin typeface="+mn-lt"/>
                <a:ea typeface="+mn-ea"/>
                <a:cs typeface="+mn-cs"/>
              </a:rPr>
              <a:t>Implement monitoring and review.</a:t>
            </a:r>
            <a:r>
              <a:rPr lang="en-AU" sz="1200" b="0" i="0" kern="1200" dirty="0" smtClean="0">
                <a:solidFill>
                  <a:schemeClr val="tx1"/>
                </a:solidFill>
                <a:effectLst/>
                <a:latin typeface="+mn-lt"/>
                <a:ea typeface="+mn-ea"/>
                <a:cs typeface="+mn-cs"/>
              </a:rPr>
              <a:t> To assure the change has the desired effects, and remains enduring even through circumstance changes including postings, monitoring activities and data points should be established (</a:t>
            </a:r>
            <a:r>
              <a:rPr lang="en-AU" sz="1200" b="0" i="0" kern="1200" dirty="0" err="1" smtClean="0">
                <a:solidFill>
                  <a:schemeClr val="tx1"/>
                </a:solidFill>
                <a:effectLst/>
                <a:latin typeface="+mn-lt"/>
                <a:ea typeface="+mn-ea"/>
                <a:cs typeface="+mn-cs"/>
              </a:rPr>
              <a:t>eg</a:t>
            </a:r>
            <a:r>
              <a:rPr lang="en-AU" sz="1200" b="0" i="0" kern="1200" dirty="0" smtClean="0">
                <a:solidFill>
                  <a:schemeClr val="tx1"/>
                </a:solidFill>
                <a:effectLst/>
                <a:latin typeface="+mn-lt"/>
                <a:ea typeface="+mn-ea"/>
                <a:cs typeface="+mn-cs"/>
              </a:rPr>
              <a:t> targeted validation audits or performance data). Monitoring and review should continue until change plan assumptions have been tested, outcomes are expected and validated, unexpected side-effects have been dealt with, and the required change behaviours have become the new ‘norm’. On-going monitoring action may need to continue for some time.</a:t>
            </a: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21</a:t>
            </a:fld>
            <a:endParaRPr lang="en-AU" dirty="0"/>
          </a:p>
        </p:txBody>
      </p:sp>
    </p:spTree>
    <p:extLst>
      <p:ext uri="{BB962C8B-B14F-4D97-AF65-F5344CB8AC3E}">
        <p14:creationId xmlns:p14="http://schemas.microsoft.com/office/powerpoint/2010/main" val="111818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Identified</a:t>
            </a:r>
            <a:r>
              <a:rPr lang="en-AU" b="1" baseline="0" dirty="0" smtClean="0"/>
              <a:t> in Policy. </a:t>
            </a:r>
            <a:r>
              <a:rPr lang="en-AU" baseline="0" dirty="0" smtClean="0"/>
              <a:t>Top level policy should outline the need for Management of Change processes and direct readers to the relevant Orders, Instructions or Publications.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Defined in OIP</a:t>
            </a:r>
            <a:r>
              <a:rPr lang="en-AU" baseline="0" dirty="0" smtClean="0"/>
              <a:t>. Your Orders, Instructions and Publications then should define the process in sufficient detail that Management of Change activities and outcomes are repeatable including: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The systems in which it is carried out – For example you may have a form or template.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Where records related to the management of change are to be stored.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How education and training for the process will be communicated to relevant personnel.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Orange Box</a:t>
            </a:r>
            <a:r>
              <a:rPr lang="en-AU" baseline="0" dirty="0" smtClean="0"/>
              <a:t>. As previously suggested, your Management of Change process may take many forms – Briefs, Forms, Integrated in RM systems, Software packages or a combination of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As a final note for this slide. </a:t>
            </a:r>
            <a:r>
              <a:rPr lang="en-AU" baseline="0" dirty="0" smtClean="0"/>
              <a:t>We have described the requirements of DASR SMS for the Management of Change, there may be other domains may also be considered in this process, such as WHS and QMS. </a:t>
            </a:r>
          </a:p>
        </p:txBody>
      </p:sp>
      <p:sp>
        <p:nvSpPr>
          <p:cNvPr id="4" name="Slide Number Placeholder 3"/>
          <p:cNvSpPr>
            <a:spLocks noGrp="1"/>
          </p:cNvSpPr>
          <p:nvPr>
            <p:ph type="sldNum" sz="quarter" idx="10"/>
          </p:nvPr>
        </p:nvSpPr>
        <p:spPr/>
        <p:txBody>
          <a:bodyPr/>
          <a:lstStyle/>
          <a:p>
            <a:fld id="{1E07206C-2DA3-4596-839B-9DD5D12D1DC6}" type="slidenum">
              <a:rPr lang="en-AU" smtClean="0"/>
              <a:t>22</a:t>
            </a:fld>
            <a:endParaRPr lang="en-AU" dirty="0"/>
          </a:p>
        </p:txBody>
      </p:sp>
    </p:spTree>
    <p:extLst>
      <p:ext uri="{BB962C8B-B14F-4D97-AF65-F5344CB8AC3E}">
        <p14:creationId xmlns:p14="http://schemas.microsoft.com/office/powerpoint/2010/main" val="2079442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1E07206C-2DA3-4596-839B-9DD5D12D1DC6}" type="slidenum">
              <a:rPr lang="en-AU" smtClean="0"/>
              <a:t>23</a:t>
            </a:fld>
            <a:endParaRPr lang="en-AU" dirty="0"/>
          </a:p>
        </p:txBody>
      </p:sp>
    </p:spTree>
    <p:extLst>
      <p:ext uri="{BB962C8B-B14F-4D97-AF65-F5344CB8AC3E}">
        <p14:creationId xmlns:p14="http://schemas.microsoft.com/office/powerpoint/2010/main" val="74937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24</a:t>
            </a:fld>
            <a:endParaRPr lang="en-AU" dirty="0"/>
          </a:p>
        </p:txBody>
      </p:sp>
    </p:spTree>
    <p:extLst>
      <p:ext uri="{BB962C8B-B14F-4D97-AF65-F5344CB8AC3E}">
        <p14:creationId xmlns:p14="http://schemas.microsoft.com/office/powerpoint/2010/main" val="4243368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25</a:t>
            </a:fld>
            <a:endParaRPr lang="en-AU" dirty="0"/>
          </a:p>
        </p:txBody>
      </p:sp>
    </p:spTree>
    <p:extLst>
      <p:ext uri="{BB962C8B-B14F-4D97-AF65-F5344CB8AC3E}">
        <p14:creationId xmlns:p14="http://schemas.microsoft.com/office/powerpoint/2010/main" val="1324040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26</a:t>
            </a:fld>
            <a:endParaRPr lang="en-AU" dirty="0"/>
          </a:p>
        </p:txBody>
      </p:sp>
    </p:spTree>
    <p:extLst>
      <p:ext uri="{BB962C8B-B14F-4D97-AF65-F5344CB8AC3E}">
        <p14:creationId xmlns:p14="http://schemas.microsoft.com/office/powerpoint/2010/main" val="3372027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Next</a:t>
            </a:r>
            <a:r>
              <a:rPr lang="en-AU" baseline="0" dirty="0" smtClean="0"/>
              <a:t> town hall will be diving a little deeper into change management considerations. </a:t>
            </a:r>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27</a:t>
            </a:fld>
            <a:endParaRPr lang="en-AU" dirty="0"/>
          </a:p>
        </p:txBody>
      </p:sp>
    </p:spTree>
    <p:extLst>
      <p:ext uri="{BB962C8B-B14F-4D97-AF65-F5344CB8AC3E}">
        <p14:creationId xmlns:p14="http://schemas.microsoft.com/office/powerpoint/2010/main" val="1650752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Purpose:</a:t>
            </a:r>
            <a:r>
              <a:rPr lang="en-AU" b="1" u="sng" baseline="0" dirty="0" smtClean="0"/>
              <a:t> </a:t>
            </a:r>
            <a:r>
              <a:rPr lang="en-AU" baseline="0" dirty="0" smtClean="0"/>
              <a:t>This section is an opportunity for the Presenters to provide some basic background on the SMS update and rationale before launching into the Transition Plan. A high level view of changes will be included but the specifics are not the purpose of this Town Hall. Any detailed questions should be referred to DASA-SMS Inbox.</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28</a:t>
            </a:fld>
            <a:endParaRPr lang="en-AU" dirty="0"/>
          </a:p>
        </p:txBody>
      </p:sp>
    </p:spTree>
    <p:extLst>
      <p:ext uri="{BB962C8B-B14F-4D97-AF65-F5344CB8AC3E}">
        <p14:creationId xmlns:p14="http://schemas.microsoft.com/office/powerpoint/2010/main" val="132687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1" dirty="0" smtClean="0"/>
              <a:t>Verbatim:</a:t>
            </a:r>
          </a:p>
          <a:p>
            <a:r>
              <a:rPr lang="en-AU" dirty="0" smtClean="0"/>
              <a:t>As part of our commitment</a:t>
            </a:r>
            <a:r>
              <a:rPr lang="en-AU" baseline="0" dirty="0" smtClean="0"/>
              <a:t> to </a:t>
            </a:r>
            <a:r>
              <a:rPr lang="en-AU" dirty="0" smtClean="0"/>
              <a:t>the SMS Transition Change Management Plan,</a:t>
            </a:r>
            <a:r>
              <a:rPr lang="en-AU" baseline="0" dirty="0" smtClean="0"/>
              <a:t> the aim of these monthly town halls is to…</a:t>
            </a:r>
          </a:p>
          <a:p>
            <a:endParaRPr lang="en-AU" baseline="0" dirty="0" smtClean="0"/>
          </a:p>
          <a:p>
            <a:r>
              <a:rPr lang="en-AU" i="1" baseline="0" dirty="0" smtClean="0"/>
              <a:t>Engage the Aviation Safety community on the February 2026 release of DASR SMS.</a:t>
            </a:r>
          </a:p>
          <a:p>
            <a:endParaRPr lang="en-AU" baseline="0" dirty="0" smtClean="0"/>
          </a:p>
          <a:p>
            <a:r>
              <a:rPr lang="en-AU" baseline="0" dirty="0" smtClean="0"/>
              <a:t>These Town Halls are designed to provide you with updates on the progress of the SMS Transition and provide Education and Training to the Safety Community on general SMS principles.</a:t>
            </a:r>
          </a:p>
          <a:p>
            <a:endParaRPr lang="en-AU" baseline="0" dirty="0" smtClean="0"/>
          </a:p>
          <a:p>
            <a:r>
              <a:rPr lang="en-AU" baseline="0" dirty="0" smtClean="0"/>
              <a:t>If you have a question, please wait until the appropriate ‘Questions’ slide to ask. The intended timing of this presentation is 30 minutes, leaving the final ½ hour for Q&amp;A.</a:t>
            </a:r>
            <a:endParaRPr lang="en-AU" dirty="0"/>
          </a:p>
        </p:txBody>
      </p:sp>
      <p:sp>
        <p:nvSpPr>
          <p:cNvPr id="4" name="Slide Number Placeholder 3"/>
          <p:cNvSpPr>
            <a:spLocks noGrp="1"/>
          </p:cNvSpPr>
          <p:nvPr>
            <p:ph type="sldNum" sz="quarter" idx="10"/>
          </p:nvPr>
        </p:nvSpPr>
        <p:spPr/>
        <p:txBody>
          <a:bodyPr/>
          <a:lstStyle/>
          <a:p>
            <a:fld id="{6CB6C74A-8AE5-403D-B6F1-AB3D0B4E31DA}" type="slidenum">
              <a:rPr lang="en-AU" smtClean="0"/>
              <a:t>3</a:t>
            </a:fld>
            <a:endParaRPr lang="en-AU" dirty="0"/>
          </a:p>
        </p:txBody>
      </p:sp>
    </p:spTree>
    <p:extLst>
      <p:ext uri="{BB962C8B-B14F-4D97-AF65-F5344CB8AC3E}">
        <p14:creationId xmlns:p14="http://schemas.microsoft.com/office/powerpoint/2010/main" val="32152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Verbatim:</a:t>
            </a:r>
          </a:p>
          <a:p>
            <a:r>
              <a:rPr lang="en-AU" dirty="0" smtClean="0"/>
              <a:t>The scope of this Town</a:t>
            </a:r>
            <a:r>
              <a:rPr lang="en-AU" baseline="0" dirty="0" smtClean="0"/>
              <a:t> Hall shares a lot of similarities to previous Town Halls – This is to cater for anyone where this is their first time viewing the Town Hall as well as reinforcing the requirements for transition.</a:t>
            </a:r>
          </a:p>
          <a:p>
            <a:endParaRPr lang="en-AU" dirty="0" smtClean="0"/>
          </a:p>
          <a:p>
            <a:pPr marL="171450" indent="-171450">
              <a:buFont typeface="Arial" panose="020B0604020202020204" pitchFamily="34" charset="0"/>
              <a:buChar char="•"/>
            </a:pPr>
            <a:r>
              <a:rPr lang="en-AU" dirty="0" smtClean="0"/>
              <a:t>First up, we will discuss Advisory</a:t>
            </a:r>
            <a:r>
              <a:rPr lang="en-AU" baseline="0" dirty="0" smtClean="0"/>
              <a:t> Circular 001/2026, which covers the DASR SMS Transition and Change Management Arrangements.</a:t>
            </a:r>
          </a:p>
          <a:p>
            <a:pPr marL="171450" indent="-171450">
              <a:buFont typeface="Arial" panose="020B0604020202020204" pitchFamily="34" charset="0"/>
              <a:buChar char="•"/>
            </a:pPr>
            <a:r>
              <a:rPr lang="en-AU" baseline="0" dirty="0" smtClean="0"/>
              <a:t>This will be followed by a quick overview of the changes to DASR SMS,</a:t>
            </a:r>
          </a:p>
          <a:p>
            <a:pPr marL="171450" indent="-171450">
              <a:buFont typeface="Arial" panose="020B0604020202020204" pitchFamily="34" charset="0"/>
              <a:buChar char="•"/>
            </a:pPr>
            <a:r>
              <a:rPr lang="en-AU" baseline="0" dirty="0" smtClean="0"/>
              <a:t>The transition timeline and expectations of what is required over this period.</a:t>
            </a:r>
          </a:p>
          <a:p>
            <a:pPr marL="171450" indent="-171450">
              <a:buFont typeface="Arial" panose="020B0604020202020204" pitchFamily="34" charset="0"/>
              <a:buChar char="•"/>
            </a:pPr>
            <a:r>
              <a:rPr lang="en-AU" baseline="0" dirty="0" smtClean="0"/>
              <a:t>DASA’s expectations for demonstrating compliance.</a:t>
            </a:r>
          </a:p>
          <a:p>
            <a:pPr marL="171450" indent="-171450">
              <a:buFont typeface="Arial" panose="020B0604020202020204" pitchFamily="34" charset="0"/>
              <a:buChar char="•"/>
            </a:pPr>
            <a:r>
              <a:rPr lang="en-AU" baseline="0" dirty="0" smtClean="0"/>
              <a:t>And the withdrawal of the DASM.</a:t>
            </a:r>
          </a:p>
          <a:p>
            <a:endParaRPr lang="en-AU" baseline="0" dirty="0" smtClean="0"/>
          </a:p>
          <a:p>
            <a:r>
              <a:rPr lang="en-AU" baseline="0" dirty="0" smtClean="0"/>
              <a:t>We then will cover a new topic – the Management of Change, one of the focus areas for the SMS team for this year.</a:t>
            </a:r>
          </a:p>
          <a:p>
            <a:endParaRPr lang="en-AU" baseline="0" dirty="0" smtClean="0"/>
          </a:p>
          <a:p>
            <a:r>
              <a:rPr lang="en-AU" baseline="0" dirty="0" smtClean="0"/>
              <a:t>We will then close with a brief update on DASR GR.40 – Occurrence Reporting.</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4</a:t>
            </a:fld>
            <a:endParaRPr lang="en-AU" dirty="0"/>
          </a:p>
        </p:txBody>
      </p:sp>
    </p:spTree>
    <p:extLst>
      <p:ext uri="{BB962C8B-B14F-4D97-AF65-F5344CB8AC3E}">
        <p14:creationId xmlns:p14="http://schemas.microsoft.com/office/powerpoint/2010/main" val="66041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AU" sz="2000" b="0" dirty="0" smtClean="0"/>
              <a:t>In April,</a:t>
            </a:r>
            <a:r>
              <a:rPr lang="en-AU" sz="2000" b="0" baseline="0" dirty="0" smtClean="0"/>
              <a:t> DASA released Advisory Circular 001/2026. This AC explains the arrangements for the transition of DASR SMS and included a Change Management Plan to ensure DASA provides the appropriate support to the safety community during this transition period. For those of you who wish to know more on this, I strongly encourage you reading the AC to understand the purpose, intent and expectations behind the transition.</a:t>
            </a:r>
          </a:p>
          <a:p>
            <a:pPr marL="457200" lvl="1" indent="0">
              <a:buFontTx/>
              <a:buNone/>
            </a:pPr>
            <a:endParaRPr lang="en-AU" sz="2000" b="0" baseline="0" dirty="0" smtClean="0"/>
          </a:p>
          <a:p>
            <a:pPr marL="457200" lvl="1" indent="0">
              <a:buFontTx/>
              <a:buNone/>
            </a:pPr>
            <a:r>
              <a:rPr lang="en-AU" sz="2000" b="0" baseline="0" dirty="0" smtClean="0"/>
              <a:t>That said, from this AC, DASA has committed to the following actions over the transition period to support the safety community:</a:t>
            </a:r>
            <a:endParaRPr lang="en-AU" sz="2000" b="0" dirty="0" smtClean="0"/>
          </a:p>
          <a:p>
            <a:pPr marL="457200" lvl="1" indent="0">
              <a:buFontTx/>
              <a:buNone/>
            </a:pPr>
            <a:endParaRPr lang="en-AU" sz="2000" b="1" dirty="0" smtClean="0"/>
          </a:p>
          <a:p>
            <a:pPr marL="800100" lvl="1" indent="-342900">
              <a:buFontTx/>
              <a:buChar char="-"/>
            </a:pPr>
            <a:r>
              <a:rPr lang="en-AU" sz="2000" b="1" dirty="0" smtClean="0"/>
              <a:t>SMS ‘Town Halls’.  </a:t>
            </a:r>
            <a:r>
              <a:rPr lang="en-AU" sz="2000" dirty="0" smtClean="0"/>
              <a:t>Monthly. Contains additional topics</a:t>
            </a:r>
            <a:r>
              <a:rPr lang="en-AU" sz="2000" baseline="0" dirty="0" smtClean="0"/>
              <a:t>. Opportunity to ask questions. </a:t>
            </a:r>
          </a:p>
          <a:p>
            <a:pPr marL="800100" lvl="1" indent="-342900">
              <a:buFontTx/>
              <a:buChar char="-"/>
            </a:pPr>
            <a:endParaRPr lang="en-AU" sz="2000" baseline="0" dirty="0" smtClean="0"/>
          </a:p>
          <a:p>
            <a:pPr marL="800100" lvl="1" indent="-342900">
              <a:buFontTx/>
              <a:buChar char="-"/>
            </a:pPr>
            <a:r>
              <a:rPr lang="en-AU" sz="2000" b="1" dirty="0" smtClean="0"/>
              <a:t>MAO SMS / QMS reviews and workshops. </a:t>
            </a:r>
            <a:r>
              <a:rPr lang="en-AU" sz="2000" dirty="0" smtClean="0"/>
              <a:t>DASA DAVNOPS-FLTOPS. </a:t>
            </a:r>
            <a:r>
              <a:rPr lang="en-AU" sz="2000" baseline="0" dirty="0" smtClean="0"/>
              <a:t>QMS and SMS reviews. Assistance not Findings.</a:t>
            </a:r>
          </a:p>
          <a:p>
            <a:pPr marL="800100" lvl="1" indent="-342900">
              <a:buFontTx/>
              <a:buChar char="-"/>
            </a:pPr>
            <a:endParaRPr lang="en-AU" sz="2000" baseline="0" dirty="0" smtClean="0"/>
          </a:p>
          <a:p>
            <a:pPr marL="800100" lvl="1" indent="-342900">
              <a:buFontTx/>
              <a:buChar char="-"/>
            </a:pPr>
            <a:r>
              <a:rPr lang="en-AU" sz="2000" b="1" dirty="0" smtClean="0"/>
              <a:t>Transition education and training.</a:t>
            </a:r>
            <a:r>
              <a:rPr lang="en-AU" sz="2000" b="1" baseline="0" dirty="0" smtClean="0"/>
              <a:t> </a:t>
            </a:r>
            <a:r>
              <a:rPr lang="en-AU" sz="2000" baseline="0" dirty="0" smtClean="0"/>
              <a:t>Town Halls, FAQs, Vol 3 Chap 14. Developing additional GM. Opp. to ask questions.</a:t>
            </a:r>
            <a:endParaRPr lang="en-AU" sz="2000" dirty="0" smtClean="0"/>
          </a:p>
          <a:p>
            <a:pPr marL="800100" lvl="1" indent="-342900">
              <a:buFontTx/>
              <a:buChar char="-"/>
            </a:pPr>
            <a:endParaRPr lang="en-AU" sz="2000" dirty="0" smtClean="0"/>
          </a:p>
          <a:p>
            <a:pPr marL="800100" lvl="1" indent="-342900">
              <a:buFontTx/>
              <a:buChar char="-"/>
            </a:pPr>
            <a:r>
              <a:rPr lang="en-AU" sz="2000" b="1" dirty="0" smtClean="0"/>
              <a:t>Pause</a:t>
            </a:r>
            <a:r>
              <a:rPr lang="en-AU" sz="2000" b="1" baseline="0" dirty="0" smtClean="0"/>
              <a:t> on SMS Findings.</a:t>
            </a:r>
            <a:r>
              <a:rPr lang="en-AU" sz="2000" baseline="0" dirty="0" smtClean="0"/>
              <a:t> Transition period. Focus on education and training. Pause on all but LVL 1 Findings.</a:t>
            </a:r>
          </a:p>
          <a:p>
            <a:pPr marL="800100" lvl="1" indent="-342900">
              <a:buFontTx/>
              <a:buChar char="-"/>
            </a:pPr>
            <a:endParaRPr lang="en-AU" sz="2000" baseline="0" dirty="0" smtClean="0"/>
          </a:p>
          <a:p>
            <a:pPr marL="800100" lvl="1" indent="-342900">
              <a:buFontTx/>
              <a:buChar char="-"/>
            </a:pPr>
            <a:r>
              <a:rPr lang="en-AU" sz="2000" b="1" dirty="0" smtClean="0"/>
              <a:t>Change Management</a:t>
            </a:r>
            <a:r>
              <a:rPr lang="en-AU" sz="2000" b="1" baseline="0" dirty="0" smtClean="0"/>
              <a:t> Plan. </a:t>
            </a:r>
            <a:r>
              <a:rPr lang="en-AU" sz="2000" baseline="0" dirty="0" smtClean="0"/>
              <a:t>DASA Change Management Plan in AC. Source of these Town Halls.</a:t>
            </a:r>
          </a:p>
          <a:p>
            <a:pPr marL="800100" lvl="1" indent="-342900">
              <a:buFontTx/>
              <a:buChar char="-"/>
            </a:pPr>
            <a:endParaRPr lang="en-AU" sz="2000" baseline="0" dirty="0" smtClean="0"/>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AU" sz="2000" b="1" dirty="0" smtClean="0"/>
              <a:t>DASM-DASPMAN cross-reference matrix (live document).</a:t>
            </a:r>
            <a:r>
              <a:rPr lang="en-AU" sz="2000" dirty="0" smtClean="0"/>
              <a:t> DASM/SMS</a:t>
            </a:r>
            <a:r>
              <a:rPr lang="en-AU" sz="2000" baseline="0" dirty="0" smtClean="0"/>
              <a:t> merger is the biggest change. Document available to assist. </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lang="en-AU" sz="2000" baseline="0" dirty="0" smtClean="0"/>
              <a:t>GM – Vol 3. </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lang="en-AU" sz="2000" baseline="0" dirty="0" smtClean="0"/>
              <a:t>Reg/AMC – Vol 2. </a:t>
            </a:r>
          </a:p>
          <a:p>
            <a:pPr marL="1257300" marR="0" lvl="2" indent="-342900" algn="l" defTabSz="914400" rtl="0" eaLnBrk="1" fontAlgn="auto" latinLnBrk="0" hangingPunct="1">
              <a:lnSpc>
                <a:spcPct val="100000"/>
              </a:lnSpc>
              <a:spcBef>
                <a:spcPts val="0"/>
              </a:spcBef>
              <a:spcAft>
                <a:spcPts val="0"/>
              </a:spcAft>
              <a:buClrTx/>
              <a:buSzTx/>
              <a:buFontTx/>
              <a:buChar char="-"/>
              <a:tabLst/>
              <a:defRPr/>
            </a:pPr>
            <a:r>
              <a:rPr lang="en-AU" sz="2000" baseline="0" dirty="0" smtClean="0"/>
              <a:t>Investigation &amp; Reporting – DFSB Manual.  </a:t>
            </a: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5</a:t>
            </a:fld>
            <a:endParaRPr lang="en-AU" dirty="0"/>
          </a:p>
        </p:txBody>
      </p:sp>
    </p:spTree>
    <p:extLst>
      <p:ext uri="{BB962C8B-B14F-4D97-AF65-F5344CB8AC3E}">
        <p14:creationId xmlns:p14="http://schemas.microsoft.com/office/powerpoint/2010/main" val="397386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Key</a:t>
            </a:r>
            <a:r>
              <a:rPr lang="en-AU" b="1" baseline="0" dirty="0" smtClean="0"/>
              <a:t> Message: </a:t>
            </a:r>
            <a:r>
              <a:rPr lang="en-AU" baseline="0" dirty="0" smtClean="0"/>
              <a:t>Demonstrate what the changes look like.</a:t>
            </a:r>
          </a:p>
          <a:p>
            <a:endParaRPr lang="en-AU" baseline="0" dirty="0" smtClean="0"/>
          </a:p>
          <a:p>
            <a:r>
              <a:rPr lang="en-AU" b="1" baseline="0" dirty="0" smtClean="0"/>
              <a:t>Presenter: </a:t>
            </a:r>
          </a:p>
          <a:p>
            <a:r>
              <a:rPr lang="en-AU" b="0" baseline="0" dirty="0" smtClean="0"/>
              <a:t>Discuss Vol 2 at a high level including the following:</a:t>
            </a:r>
          </a:p>
          <a:p>
            <a:pPr marL="228600" indent="-228600">
              <a:buAutoNum type="arabicPeriod"/>
            </a:pPr>
            <a:r>
              <a:rPr lang="en-AU" b="0" baseline="0" dirty="0" smtClean="0"/>
              <a:t>Removal of most GM from the Regs.</a:t>
            </a:r>
          </a:p>
          <a:p>
            <a:pPr marL="228600" indent="-228600">
              <a:buAutoNum type="arabicPeriod"/>
            </a:pPr>
            <a:r>
              <a:rPr lang="en-AU" b="0" baseline="0" dirty="0" smtClean="0"/>
              <a:t>The creation of alternative AMC where ADF and non-ADF requirements vary.</a:t>
            </a:r>
          </a:p>
          <a:p>
            <a:pPr marL="228600" indent="-228600">
              <a:buAutoNum type="arabicPeriod"/>
            </a:pPr>
            <a:r>
              <a:rPr lang="en-AU" b="0" baseline="0" dirty="0" smtClean="0"/>
              <a:t>Note the increased prescription for each Element and its AMC.</a:t>
            </a:r>
          </a:p>
          <a:p>
            <a:pPr marL="0" indent="0">
              <a:buNone/>
            </a:pPr>
            <a:endParaRPr lang="en-AU" b="1" baseline="0" dirty="0" smtClean="0"/>
          </a:p>
          <a:p>
            <a:pPr marL="0" indent="0">
              <a:buNone/>
            </a:pPr>
            <a:r>
              <a:rPr lang="en-AU" b="0" baseline="0" dirty="0" smtClean="0"/>
              <a:t>Discuss Vol 3 at a high level. Demonstrate the following:</a:t>
            </a:r>
          </a:p>
          <a:p>
            <a:pPr marL="228600" indent="-228600">
              <a:buAutoNum type="arabicPeriod"/>
            </a:pPr>
            <a:r>
              <a:rPr lang="en-AU" b="0" baseline="0" dirty="0" smtClean="0"/>
              <a:t>The size of the GM – approx. 129 pages. NOTE: DASM was 284.</a:t>
            </a:r>
          </a:p>
          <a:p>
            <a:pPr marL="228600" indent="-228600">
              <a:buAutoNum type="arabicPeriod"/>
            </a:pPr>
            <a:r>
              <a:rPr lang="en-AU" b="0" baseline="0" dirty="0" smtClean="0"/>
              <a:t>Note that this includes a detailed breakdown of the 7-Step Risk Assessment Process pp. 61-79, which will replace AC 003/2018 at the end of the Transition Period.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7206C-2DA3-4596-839B-9DD5D12D1D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21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Verbatim:</a:t>
            </a:r>
          </a:p>
          <a:p>
            <a:r>
              <a:rPr lang="en-AU" dirty="0" smtClean="0"/>
              <a:t>We are now 4</a:t>
            </a:r>
            <a:r>
              <a:rPr lang="en-AU" baseline="0" dirty="0" smtClean="0"/>
              <a:t> months into the 12 month transition period which began on the 27</a:t>
            </a:r>
            <a:r>
              <a:rPr lang="en-AU" baseline="30000" dirty="0" smtClean="0"/>
              <a:t>th</a:t>
            </a:r>
            <a:r>
              <a:rPr lang="en-AU" baseline="0" dirty="0" smtClean="0"/>
              <a:t> Feb this year. The transition was kicked off by the release of the updated </a:t>
            </a:r>
            <a:r>
              <a:rPr lang="en-AU" i="1" baseline="0" dirty="0" smtClean="0"/>
              <a:t>DASR SMS </a:t>
            </a:r>
            <a:r>
              <a:rPr lang="en-AU" baseline="0" dirty="0" smtClean="0"/>
              <a:t>and its supporting guidance material in Volume 3 of the DASPMAN. </a:t>
            </a:r>
          </a:p>
          <a:p>
            <a:endParaRPr lang="en-AU" baseline="0" dirty="0" smtClean="0"/>
          </a:p>
          <a:p>
            <a:r>
              <a:rPr lang="en-AU" baseline="0" dirty="0" smtClean="0"/>
              <a:t>Over this period, organisations are expected to review their SMSs against the new requirements, update them and send them back to DASA with an attestation of compliance – I’ll talk about this in more detail in the coming slides. </a:t>
            </a:r>
          </a:p>
          <a:p>
            <a:endParaRPr lang="en-AU" baseline="0" dirty="0" smtClean="0"/>
          </a:p>
          <a:p>
            <a:r>
              <a:rPr lang="en-AU" baseline="0" dirty="0" smtClean="0"/>
              <a:t>Once DASA receives compliance attestations, we will review them, let you know if any further changes are required with the aim of having all organisations transitioned by 28 Feb 2027. </a:t>
            </a:r>
          </a:p>
          <a:p>
            <a:endParaRPr lang="en-AU" baseline="0" dirty="0" smtClean="0"/>
          </a:p>
          <a:p>
            <a:r>
              <a:rPr lang="en-AU" baseline="0" dirty="0" smtClean="0"/>
              <a:t>At this point in time, the DASM is withdrawn, AC 003/2018 – Risk Management in the Aviation Safety Program is withdrawn and the new </a:t>
            </a:r>
            <a:r>
              <a:rPr lang="en-AU" i="1" baseline="0" dirty="0" smtClean="0"/>
              <a:t>DASR SMS </a:t>
            </a:r>
            <a:r>
              <a:rPr lang="en-AU" baseline="0" dirty="0" smtClean="0"/>
              <a:t>comes into effect.</a:t>
            </a:r>
          </a:p>
          <a:p>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7</a:t>
            </a:fld>
            <a:endParaRPr lang="en-AU" dirty="0"/>
          </a:p>
        </p:txBody>
      </p:sp>
    </p:spTree>
    <p:extLst>
      <p:ext uri="{BB962C8B-B14F-4D97-AF65-F5344CB8AC3E}">
        <p14:creationId xmlns:p14="http://schemas.microsoft.com/office/powerpoint/2010/main" val="348375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1E07206C-2DA3-4596-839B-9DD5D12D1DC6}" type="slidenum">
              <a:rPr lang="en-AU" smtClean="0"/>
              <a:t>8</a:t>
            </a:fld>
            <a:endParaRPr lang="en-AU" dirty="0"/>
          </a:p>
        </p:txBody>
      </p:sp>
    </p:spTree>
    <p:extLst>
      <p:ext uri="{BB962C8B-B14F-4D97-AF65-F5344CB8AC3E}">
        <p14:creationId xmlns:p14="http://schemas.microsoft.com/office/powerpoint/2010/main" val="26232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Verbatim:</a:t>
            </a:r>
          </a:p>
          <a:p>
            <a:r>
              <a:rPr lang="en-AU" dirty="0" smtClean="0"/>
              <a:t>This process has received a bit</a:t>
            </a:r>
            <a:r>
              <a:rPr lang="en-AU" baseline="0" dirty="0" smtClean="0"/>
              <a:t> more clarity for DASR 21, 145 and M organisations. </a:t>
            </a:r>
          </a:p>
          <a:p>
            <a:endParaRPr lang="en-AU" baseline="0" dirty="0" smtClean="0"/>
          </a:p>
          <a:p>
            <a:r>
              <a:rPr lang="en-AU" baseline="0" dirty="0" smtClean="0"/>
              <a:t>Before I discuss this, there is a Caveat – This page represents a typical process. Always contact your DASA Desk Officer to confirm if this applies to you. </a:t>
            </a:r>
          </a:p>
          <a:p>
            <a:endParaRPr lang="en-AU" baseline="0" dirty="0" smtClean="0"/>
          </a:p>
          <a:p>
            <a:r>
              <a:rPr lang="en-AU" baseline="0" dirty="0" smtClean="0"/>
              <a:t>So for airworthiness organisations and DASR 21, the SMS transition will ultimately result in a review and update of your current Exposition or Handbook and associated underlying documentation. This means that standard amendment processes apply:</a:t>
            </a:r>
          </a:p>
          <a:p>
            <a:pPr marL="228600" indent="-228600">
              <a:buAutoNum type="arabicPeriod"/>
            </a:pPr>
            <a:r>
              <a:rPr lang="en-AU" baseline="0" dirty="0" smtClean="0"/>
              <a:t>If the changes made fit within your current definition for a non-significant or minor change to the Exposition or Handbook, follow your internal approval process and send DASA copies of the updated documentation.</a:t>
            </a:r>
          </a:p>
          <a:p>
            <a:pPr marL="228600" indent="-228600">
              <a:buAutoNum type="arabicPeriod"/>
            </a:pPr>
            <a:r>
              <a:rPr lang="en-AU" baseline="0" dirty="0" smtClean="0"/>
              <a:t>If the changes made are considered ‘Significant’ or ‘Major’, you will need to submit the corresponding form in the right hand table for DASA’s approval.</a:t>
            </a:r>
          </a:p>
          <a:p>
            <a:pPr marL="228600" indent="-228600">
              <a:buAutoNum type="arabicPeriod"/>
            </a:pPr>
            <a:endParaRPr lang="en-AU" baseline="0" dirty="0" smtClean="0"/>
          </a:p>
          <a:p>
            <a:pPr marL="0" indent="0">
              <a:buNone/>
            </a:pPr>
            <a:r>
              <a:rPr lang="en-AU" baseline="0" dirty="0" smtClean="0"/>
              <a:t>Again, contact your Desk Officer to confirm that this is the process for you. </a:t>
            </a:r>
          </a:p>
          <a:p>
            <a:pPr marL="0" indent="0">
              <a:buNone/>
            </a:pPr>
            <a:endParaRPr lang="en-AU" baseline="0" dirty="0" smtClean="0"/>
          </a:p>
          <a:p>
            <a:pPr marL="0" indent="0">
              <a:buNone/>
            </a:pPr>
            <a:endParaRPr lang="en-AU" dirty="0"/>
          </a:p>
        </p:txBody>
      </p:sp>
      <p:sp>
        <p:nvSpPr>
          <p:cNvPr id="4" name="Slide Number Placeholder 3"/>
          <p:cNvSpPr>
            <a:spLocks noGrp="1"/>
          </p:cNvSpPr>
          <p:nvPr>
            <p:ph type="sldNum" sz="quarter" idx="10"/>
          </p:nvPr>
        </p:nvSpPr>
        <p:spPr/>
        <p:txBody>
          <a:bodyPr/>
          <a:lstStyle/>
          <a:p>
            <a:fld id="{1E07206C-2DA3-4596-839B-9DD5D12D1DC6}" type="slidenum">
              <a:rPr lang="en-AU" smtClean="0"/>
              <a:t>9</a:t>
            </a:fld>
            <a:endParaRPr lang="en-AU" dirty="0"/>
          </a:p>
        </p:txBody>
      </p:sp>
    </p:spTree>
    <p:extLst>
      <p:ext uri="{BB962C8B-B14F-4D97-AF65-F5344CB8AC3E}">
        <p14:creationId xmlns:p14="http://schemas.microsoft.com/office/powerpoint/2010/main" val="1930610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223632" y="5367082"/>
            <a:ext cx="117432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3" name="Rectangle 12"/>
          <p:cNvSpPr/>
          <p:nvPr userDrawn="1"/>
        </p:nvSpPr>
        <p:spPr>
          <a:xfrm>
            <a:off x="223632" y="3175166"/>
            <a:ext cx="117432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5" name="Rectangle 14"/>
          <p:cNvSpPr/>
          <p:nvPr userDrawn="1"/>
        </p:nvSpPr>
        <p:spPr>
          <a:xfrm>
            <a:off x="227013" y="3175166"/>
            <a:ext cx="360000" cy="72000"/>
          </a:xfrm>
          <a:prstGeom prst="rect">
            <a:avLst/>
          </a:prstGeom>
          <a:solidFill>
            <a:srgbClr val="CF4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Text Placeholder 4"/>
          <p:cNvSpPr>
            <a:spLocks noGrp="1"/>
          </p:cNvSpPr>
          <p:nvPr>
            <p:ph type="body" sz="quarter" idx="13"/>
          </p:nvPr>
        </p:nvSpPr>
        <p:spPr>
          <a:xfrm>
            <a:off x="587375" y="1520827"/>
            <a:ext cx="10115407" cy="547257"/>
          </a:xfrm>
          <a:prstGeom prst="rect">
            <a:avLst/>
          </a:prstGeom>
        </p:spPr>
        <p:txBody>
          <a:bodyPr lIns="0" tIns="0" rIns="0" bIns="0"/>
          <a:lstStyle>
            <a:lvl1pPr marL="0" indent="0">
              <a:buNone/>
              <a:defRPr sz="3600">
                <a:ln>
                  <a:noFill/>
                </a:ln>
                <a:solidFill>
                  <a:srgbClr val="CF4520"/>
                </a:solidFill>
                <a:latin typeface="Georgia" panose="02040502050405020303" pitchFamily="18" charset="0"/>
              </a:defRPr>
            </a:lvl1pPr>
            <a:lvl2pPr marL="0" indent="0">
              <a:buNone/>
              <a:defRPr sz="2800"/>
            </a:lvl2pPr>
          </a:lstStyle>
          <a:p>
            <a:pPr lvl="0"/>
            <a:r>
              <a:rPr lang="en-US" dirty="0" smtClean="0"/>
              <a:t>Edit Master text styles</a:t>
            </a:r>
          </a:p>
        </p:txBody>
      </p:sp>
      <p:sp>
        <p:nvSpPr>
          <p:cNvPr id="24" name="Text Placeholder 4"/>
          <p:cNvSpPr>
            <a:spLocks noGrp="1"/>
          </p:cNvSpPr>
          <p:nvPr>
            <p:ph type="body" sz="quarter" idx="14" hasCustomPrompt="1"/>
          </p:nvPr>
        </p:nvSpPr>
        <p:spPr>
          <a:xfrm>
            <a:off x="4646997" y="5513689"/>
            <a:ext cx="6954247" cy="538637"/>
          </a:xfrm>
          <a:prstGeom prst="rect">
            <a:avLst/>
          </a:prstGeom>
        </p:spPr>
        <p:txBody>
          <a:bodyPr lIns="0" tIns="0" rIns="0" bIns="0"/>
          <a:lstStyle>
            <a:lvl1pPr marL="0" indent="0" algn="r">
              <a:buNone/>
              <a:defRPr sz="700" baseline="0">
                <a:ln>
                  <a:noFill/>
                </a:ln>
                <a:solidFill>
                  <a:srgbClr val="5B6770"/>
                </a:solidFill>
                <a:latin typeface="Arial" panose="020B0604020202020204" pitchFamily="34" charset="0"/>
                <a:cs typeface="Arial" panose="020B0604020202020204" pitchFamily="34" charset="0"/>
              </a:defRPr>
            </a:lvl1pPr>
            <a:lvl2pPr marL="0" indent="0">
              <a:buNone/>
              <a:defRPr sz="2800"/>
            </a:lvl2pPr>
          </a:lstStyle>
          <a:p>
            <a:pPr lvl="0"/>
            <a:r>
              <a:rPr lang="en-US" dirty="0" smtClean="0"/>
              <a:t>Objective ID: BPXXXXXXXXXXX</a:t>
            </a:r>
          </a:p>
        </p:txBody>
      </p:sp>
      <p:sp>
        <p:nvSpPr>
          <p:cNvPr id="14" name="Text Placeholder 4"/>
          <p:cNvSpPr>
            <a:spLocks noGrp="1"/>
          </p:cNvSpPr>
          <p:nvPr>
            <p:ph type="body" sz="quarter" idx="15"/>
          </p:nvPr>
        </p:nvSpPr>
        <p:spPr>
          <a:xfrm>
            <a:off x="587013" y="2142691"/>
            <a:ext cx="10115407" cy="547257"/>
          </a:xfrm>
          <a:prstGeom prst="rect">
            <a:avLst/>
          </a:prstGeom>
        </p:spPr>
        <p:txBody>
          <a:bodyPr lIns="0" tIns="0" rIns="0" bIns="0"/>
          <a:lstStyle>
            <a:lvl1pPr marL="0" indent="0">
              <a:buNone/>
              <a:defRPr sz="2800">
                <a:ln>
                  <a:noFill/>
                </a:ln>
                <a:solidFill>
                  <a:srgbClr val="54616C"/>
                </a:solidFill>
                <a:latin typeface="Arial" panose="020B0604020202020204" pitchFamily="34" charset="0"/>
                <a:cs typeface="Arial" panose="020B0604020202020204" pitchFamily="34" charset="0"/>
              </a:defRPr>
            </a:lvl1pPr>
            <a:lvl2pPr marL="0" indent="0">
              <a:buNone/>
              <a:defRPr sz="2800"/>
            </a:lvl2pPr>
          </a:lstStyle>
          <a:p>
            <a:pPr lvl="0"/>
            <a:r>
              <a:rPr lang="en-US" dirty="0" smtClean="0"/>
              <a:t>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013" y="3272095"/>
            <a:ext cx="11737975" cy="2070059"/>
          </a:xfrm>
          <a:prstGeom prst="rect">
            <a:avLst/>
          </a:prstGeom>
        </p:spPr>
      </p:pic>
    </p:spTree>
    <p:extLst>
      <p:ext uri="{BB962C8B-B14F-4D97-AF65-F5344CB8AC3E}">
        <p14:creationId xmlns:p14="http://schemas.microsoft.com/office/powerpoint/2010/main" val="3236808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3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8" name="Text Placeholder 4"/>
          <p:cNvSpPr>
            <a:spLocks noGrp="1"/>
          </p:cNvSpPr>
          <p:nvPr>
            <p:ph type="body" sz="quarter" idx="13"/>
          </p:nvPr>
        </p:nvSpPr>
        <p:spPr>
          <a:xfrm>
            <a:off x="587013" y="1520827"/>
            <a:ext cx="10115407" cy="547257"/>
          </a:xfrm>
          <a:prstGeom prst="rect">
            <a:avLst/>
          </a:prstGeom>
        </p:spPr>
        <p:txBody>
          <a:bodyPr lIns="0" tIns="0" rIns="0" bIns="0"/>
          <a:lstStyle>
            <a:lvl1pPr marL="0" indent="0">
              <a:buNone/>
              <a:defRPr sz="3600">
                <a:ln>
                  <a:noFill/>
                </a:ln>
                <a:solidFill>
                  <a:srgbClr val="CF4520"/>
                </a:solidFill>
                <a:latin typeface="Georgia" panose="02040502050405020303" pitchFamily="18" charset="0"/>
              </a:defRPr>
            </a:lvl1pPr>
            <a:lvl2pPr marL="0" indent="0">
              <a:buNone/>
              <a:defRPr sz="2800"/>
            </a:lvl2pPr>
          </a:lstStyle>
          <a:p>
            <a:pPr lvl="0"/>
            <a:r>
              <a:rPr lang="en-US" dirty="0" smtClean="0"/>
              <a:t>Edit Master text styles</a:t>
            </a:r>
          </a:p>
        </p:txBody>
      </p:sp>
      <p:sp>
        <p:nvSpPr>
          <p:cNvPr id="19" name="Text Placeholder 4"/>
          <p:cNvSpPr>
            <a:spLocks noGrp="1"/>
          </p:cNvSpPr>
          <p:nvPr>
            <p:ph type="body" sz="quarter" idx="14"/>
          </p:nvPr>
        </p:nvSpPr>
        <p:spPr>
          <a:xfrm>
            <a:off x="587013" y="2119032"/>
            <a:ext cx="10115407" cy="538637"/>
          </a:xfrm>
          <a:prstGeom prst="rect">
            <a:avLst/>
          </a:prstGeom>
        </p:spPr>
        <p:txBody>
          <a:bodyPr lIns="0" tIns="0" rIns="0" bIns="0"/>
          <a:lstStyle>
            <a:lvl1pPr marL="0" indent="0">
              <a:buNone/>
              <a:defRPr sz="2800">
                <a:ln>
                  <a:noFill/>
                </a:ln>
                <a:solidFill>
                  <a:srgbClr val="5B6770"/>
                </a:solidFill>
                <a:latin typeface="Arial" panose="020B0604020202020204" pitchFamily="34" charset="0"/>
                <a:cs typeface="Arial" panose="020B0604020202020204" pitchFamily="34" charset="0"/>
              </a:defRPr>
            </a:lvl1pPr>
            <a:lvl2pPr marL="0" indent="0">
              <a:buNone/>
              <a:defRPr sz="2800"/>
            </a:lvl2pPr>
          </a:lstStyle>
          <a:p>
            <a:pPr lvl="0"/>
            <a:r>
              <a:rPr lang="en-US" dirty="0" smtClean="0"/>
              <a:t>Edit Master text styles</a:t>
            </a:r>
          </a:p>
        </p:txBody>
      </p:sp>
      <p:sp>
        <p:nvSpPr>
          <p:cNvPr id="14" name="Picture Placeholder 5"/>
          <p:cNvSpPr>
            <a:spLocks noGrp="1"/>
          </p:cNvSpPr>
          <p:nvPr>
            <p:ph type="pic" sz="quarter" idx="10"/>
          </p:nvPr>
        </p:nvSpPr>
        <p:spPr>
          <a:xfrm>
            <a:off x="227013" y="3272611"/>
            <a:ext cx="11737975" cy="2070000"/>
          </a:xfrm>
          <a:prstGeom prst="rect">
            <a:avLst/>
          </a:prstGeom>
        </p:spPr>
        <p:txBody>
          <a:bodyPr/>
          <a:lstStyle>
            <a:lvl1pPr>
              <a:buClr>
                <a:srgbClr val="C00000"/>
              </a:buClr>
              <a:defRPr sz="1000"/>
            </a:lvl1pPr>
          </a:lstStyle>
          <a:p>
            <a:endParaRPr lang="en-AU" dirty="0"/>
          </a:p>
        </p:txBody>
      </p:sp>
      <p:sp>
        <p:nvSpPr>
          <p:cNvPr id="8" name="Rectangle 7"/>
          <p:cNvSpPr/>
          <p:nvPr userDrawn="1"/>
        </p:nvSpPr>
        <p:spPr>
          <a:xfrm>
            <a:off x="227013" y="5367082"/>
            <a:ext cx="117360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9" name="Rectangle 8"/>
          <p:cNvSpPr/>
          <p:nvPr userDrawn="1"/>
        </p:nvSpPr>
        <p:spPr>
          <a:xfrm>
            <a:off x="587376" y="3175166"/>
            <a:ext cx="113760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0" name="Rectangle 9"/>
          <p:cNvSpPr/>
          <p:nvPr userDrawn="1"/>
        </p:nvSpPr>
        <p:spPr>
          <a:xfrm>
            <a:off x="227013" y="3175166"/>
            <a:ext cx="360000" cy="72000"/>
          </a:xfrm>
          <a:prstGeom prst="rect">
            <a:avLst/>
          </a:prstGeom>
          <a:solidFill>
            <a:srgbClr val="CF4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847495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3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4"/>
          <p:cNvSpPr>
            <a:spLocks noGrp="1"/>
          </p:cNvSpPr>
          <p:nvPr>
            <p:ph type="body" sz="quarter" idx="13"/>
          </p:nvPr>
        </p:nvSpPr>
        <p:spPr>
          <a:xfrm>
            <a:off x="596901" y="1520827"/>
            <a:ext cx="11007724" cy="547257"/>
          </a:xfrm>
          <a:prstGeom prst="rect">
            <a:avLst/>
          </a:prstGeom>
        </p:spPr>
        <p:txBody>
          <a:bodyPr lIns="0" tIns="0" rIns="0" bIns="0"/>
          <a:lstStyle>
            <a:lvl1pPr marL="0" indent="0">
              <a:buNone/>
              <a:defRPr sz="3600">
                <a:ln>
                  <a:noFill/>
                </a:ln>
                <a:solidFill>
                  <a:srgbClr val="CF461F"/>
                </a:solidFill>
                <a:latin typeface="Georgia" panose="02040502050405020303" pitchFamily="18" charset="0"/>
              </a:defRPr>
            </a:lvl1pPr>
            <a:lvl2pPr marL="0" indent="0">
              <a:buNone/>
              <a:defRPr sz="2800"/>
            </a:lvl2pPr>
          </a:lstStyle>
          <a:p>
            <a:pPr lvl="0"/>
            <a:r>
              <a:rPr lang="en-US" dirty="0" smtClean="0"/>
              <a:t>Edit Master text styles</a:t>
            </a:r>
          </a:p>
        </p:txBody>
      </p:sp>
      <p:sp>
        <p:nvSpPr>
          <p:cNvPr id="14" name="Text Placeholder 4"/>
          <p:cNvSpPr>
            <a:spLocks noGrp="1"/>
          </p:cNvSpPr>
          <p:nvPr>
            <p:ph type="body" sz="quarter" idx="14"/>
          </p:nvPr>
        </p:nvSpPr>
        <p:spPr>
          <a:xfrm>
            <a:off x="596901" y="2119032"/>
            <a:ext cx="11007724" cy="805163"/>
          </a:xfrm>
          <a:prstGeom prst="rect">
            <a:avLst/>
          </a:prstGeom>
        </p:spPr>
        <p:txBody>
          <a:bodyPr lIns="0" tIns="0" rIns="0" bIns="0"/>
          <a:lstStyle>
            <a:lvl1pPr marL="0" indent="0">
              <a:buNone/>
              <a:defRPr sz="2800">
                <a:ln>
                  <a:noFill/>
                </a:ln>
                <a:solidFill>
                  <a:srgbClr val="5B6770"/>
                </a:solidFill>
                <a:latin typeface="Arial" panose="020B0604020202020204" pitchFamily="34" charset="0"/>
                <a:cs typeface="Arial" panose="020B0604020202020204" pitchFamily="34" charset="0"/>
              </a:defRPr>
            </a:lvl1pPr>
            <a:lvl2pPr marL="0" indent="0">
              <a:buNone/>
              <a:defRPr sz="2800"/>
            </a:lvl2pPr>
          </a:lstStyle>
          <a:p>
            <a:pPr lvl="0"/>
            <a:r>
              <a:rPr lang="en-US" dirty="0" smtClean="0"/>
              <a:t>Edit Master text styles</a:t>
            </a:r>
          </a:p>
        </p:txBody>
      </p:sp>
    </p:spTree>
    <p:extLst>
      <p:ext uri="{BB962C8B-B14F-4D97-AF65-F5344CB8AC3E}">
        <p14:creationId xmlns:p14="http://schemas.microsoft.com/office/powerpoint/2010/main" val="39876591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D497AB9E-6F6C-4AF9-9D2E-C07F75AB802C}" type="datetime1">
              <a:rPr lang="en-AU"/>
              <a:pPr>
                <a:defRPr/>
              </a:pPr>
              <a:t>26/06/2026</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ltLang="en-US" dirty="0"/>
          </a:p>
        </p:txBody>
      </p:sp>
      <p:sp>
        <p:nvSpPr>
          <p:cNvPr id="6" name="Slide Number Placeholder 5"/>
          <p:cNvSpPr>
            <a:spLocks noGrp="1"/>
          </p:cNvSpPr>
          <p:nvPr>
            <p:ph type="sldNum" sz="quarter" idx="12"/>
          </p:nvPr>
        </p:nvSpPr>
        <p:spPr/>
        <p:txBody>
          <a:bodyPr/>
          <a:lstStyle>
            <a:lvl1pPr>
              <a:defRPr/>
            </a:lvl1pPr>
          </a:lstStyle>
          <a:p>
            <a:pPr>
              <a:defRPr/>
            </a:pPr>
            <a:fld id="{EFF176EB-C703-48E7-B330-20ECCA93744F}" type="slidenum">
              <a:rPr lang="en-AU" altLang="en-US"/>
              <a:pPr>
                <a:defRPr/>
              </a:pPr>
              <a:t>‹#›</a:t>
            </a:fld>
            <a:endParaRPr lang="en-AU" altLang="en-US" dirty="0"/>
          </a:p>
        </p:txBody>
      </p:sp>
    </p:spTree>
    <p:extLst>
      <p:ext uri="{BB962C8B-B14F-4D97-AF65-F5344CB8AC3E}">
        <p14:creationId xmlns:p14="http://schemas.microsoft.com/office/powerpoint/2010/main" val="81135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71131" y="298435"/>
            <a:ext cx="11653284" cy="536221"/>
          </a:xfrm>
          <a:prstGeom prst="rect">
            <a:avLst/>
          </a:prstGeom>
        </p:spPr>
        <p:txBody>
          <a:bodyPr lIns="0" tIns="0" rIns="0" bIns="0"/>
          <a:lstStyle>
            <a:lvl1pPr marL="0" indent="0">
              <a:buNone/>
              <a:defRPr sz="2800">
                <a:ln>
                  <a:noFill/>
                </a:ln>
                <a:solidFill>
                  <a:srgbClr val="CF4520"/>
                </a:solidFill>
                <a:latin typeface="Georgia" panose="02040502050405020303" pitchFamily="18" charset="0"/>
              </a:defRPr>
            </a:lvl1pPr>
            <a:lvl2pPr marL="0" indent="0">
              <a:buNone/>
              <a:defRPr sz="2800"/>
            </a:lvl2pPr>
          </a:lstStyle>
          <a:p>
            <a:pPr lvl="0"/>
            <a:r>
              <a:rPr lang="en-US" dirty="0" smtClean="0"/>
              <a:t>Slide title</a:t>
            </a:r>
          </a:p>
        </p:txBody>
      </p:sp>
      <p:sp>
        <p:nvSpPr>
          <p:cNvPr id="7" name="Text Placeholder 8"/>
          <p:cNvSpPr>
            <a:spLocks noGrp="1"/>
          </p:cNvSpPr>
          <p:nvPr>
            <p:ph type="body" sz="quarter" idx="15"/>
          </p:nvPr>
        </p:nvSpPr>
        <p:spPr>
          <a:xfrm>
            <a:off x="263525" y="829756"/>
            <a:ext cx="11660889" cy="5475057"/>
          </a:xfrm>
          <a:prstGeom prst="rect">
            <a:avLst/>
          </a:prstGeom>
        </p:spPr>
        <p:txBody>
          <a:bodyPr/>
          <a:lstStyle>
            <a:lvl1pPr>
              <a:buClr>
                <a:srgbClr val="CF461F"/>
              </a:buClr>
              <a:defRPr sz="1800">
                <a:solidFill>
                  <a:srgbClr val="54616C"/>
                </a:solidFill>
              </a:defRPr>
            </a:lvl1pPr>
            <a:lvl2pPr marL="685800" indent="-228600">
              <a:buClr>
                <a:srgbClr val="CF461F"/>
              </a:buClr>
              <a:buFont typeface="Arial" panose="020B0604020202020204" pitchFamily="34" charset="0"/>
              <a:buChar char="‒"/>
              <a:defRPr sz="1600">
                <a:solidFill>
                  <a:srgbClr val="54616C"/>
                </a:solidFill>
              </a:defRPr>
            </a:lvl2pPr>
            <a:lvl3pPr>
              <a:buClr>
                <a:srgbClr val="CF461F"/>
              </a:buClr>
              <a:defRPr sz="1400">
                <a:solidFill>
                  <a:srgbClr val="54616C"/>
                </a:solidFill>
              </a:defRPr>
            </a:lvl3pPr>
            <a:lvl4pPr marL="1600200" indent="-228600">
              <a:buClr>
                <a:srgbClr val="CF461F"/>
              </a:buClr>
              <a:buFont typeface="Arial" panose="020B0604020202020204" pitchFamily="34" charset="0"/>
              <a:buChar char="‒"/>
              <a:defRPr sz="1200">
                <a:solidFill>
                  <a:srgbClr val="54616C"/>
                </a:solidFill>
              </a:defRPr>
            </a:lvl4pPr>
            <a:lvl5pPr marL="2057400" indent="-228600">
              <a:buClr>
                <a:srgbClr val="CF461F"/>
              </a:buClr>
              <a:buFont typeface="Arial" panose="020B0604020202020204" pitchFamily="34" charset="0"/>
              <a:buChar char="»"/>
              <a:defRPr sz="1000">
                <a:solidFill>
                  <a:srgbClr val="54616C"/>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p:cNvSpPr>
            <a:spLocks noGrp="1"/>
          </p:cNvSpPr>
          <p:nvPr>
            <p:ph type="sldNum" sz="quarter" idx="16"/>
          </p:nvPr>
        </p:nvSpPr>
        <p:spPr>
          <a:xfrm>
            <a:off x="11140556" y="6304813"/>
            <a:ext cx="786342" cy="184887"/>
          </a:xfrm>
        </p:spPr>
        <p:txBody>
          <a:bodyPr/>
          <a:lstStyle/>
          <a:p>
            <a:fld id="{4D2BD158-ABAE-41C0-AFAA-65B88B2D07FF}" type="slidenum">
              <a:rPr lang="en-AU" smtClean="0"/>
              <a:pPr/>
              <a:t>‹#›</a:t>
            </a:fld>
            <a:endParaRPr lang="en-AU" dirty="0"/>
          </a:p>
        </p:txBody>
      </p:sp>
    </p:spTree>
    <p:extLst>
      <p:ext uri="{BB962C8B-B14F-4D97-AF65-F5344CB8AC3E}">
        <p14:creationId xmlns:p14="http://schemas.microsoft.com/office/powerpoint/2010/main" val="15805328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4"/>
          <p:cNvSpPr>
            <a:spLocks noGrp="1"/>
          </p:cNvSpPr>
          <p:nvPr>
            <p:ph type="pic" sz="quarter" idx="12"/>
          </p:nvPr>
        </p:nvSpPr>
        <p:spPr>
          <a:xfrm>
            <a:off x="9301164" y="296863"/>
            <a:ext cx="2627312" cy="1922400"/>
          </a:xfrm>
          <a:prstGeom prst="rect">
            <a:avLst/>
          </a:prstGeom>
        </p:spPr>
        <p:txBody>
          <a:bodyPr wrap="none" lIns="0" tIns="0" rIns="0" bIns="0">
            <a:normAutofit/>
          </a:bodyPr>
          <a:lstStyle>
            <a:lvl1pPr>
              <a:defRPr sz="1000"/>
            </a:lvl1pPr>
          </a:lstStyle>
          <a:p>
            <a:endParaRPr lang="en-AU" dirty="0"/>
          </a:p>
        </p:txBody>
      </p:sp>
      <p:sp>
        <p:nvSpPr>
          <p:cNvPr id="8" name="Picture Placeholder 4"/>
          <p:cNvSpPr>
            <a:spLocks noGrp="1"/>
          </p:cNvSpPr>
          <p:nvPr>
            <p:ph type="pic" sz="quarter" idx="13"/>
          </p:nvPr>
        </p:nvSpPr>
        <p:spPr>
          <a:xfrm>
            <a:off x="9301164" y="2343280"/>
            <a:ext cx="2627312" cy="1922400"/>
          </a:xfrm>
          <a:prstGeom prst="rect">
            <a:avLst/>
          </a:prstGeom>
        </p:spPr>
        <p:txBody>
          <a:bodyPr wrap="none" lIns="0" tIns="0" rIns="0" bIns="0">
            <a:normAutofit/>
          </a:bodyPr>
          <a:lstStyle>
            <a:lvl1pPr>
              <a:defRPr sz="1000"/>
            </a:lvl1pPr>
          </a:lstStyle>
          <a:p>
            <a:endParaRPr lang="en-AU" dirty="0"/>
          </a:p>
        </p:txBody>
      </p:sp>
      <p:sp>
        <p:nvSpPr>
          <p:cNvPr id="9" name="Picture Placeholder 4"/>
          <p:cNvSpPr>
            <a:spLocks noGrp="1"/>
          </p:cNvSpPr>
          <p:nvPr>
            <p:ph type="pic" sz="quarter" idx="14"/>
          </p:nvPr>
        </p:nvSpPr>
        <p:spPr>
          <a:xfrm>
            <a:off x="9301165" y="4389698"/>
            <a:ext cx="2627311" cy="1922400"/>
          </a:xfrm>
          <a:prstGeom prst="rect">
            <a:avLst/>
          </a:prstGeom>
        </p:spPr>
        <p:txBody>
          <a:bodyPr wrap="none" lIns="0" tIns="0" rIns="0" bIns="0">
            <a:normAutofit/>
          </a:bodyPr>
          <a:lstStyle>
            <a:lvl1pPr>
              <a:defRPr sz="1000"/>
            </a:lvl1pPr>
          </a:lstStyle>
          <a:p>
            <a:endParaRPr lang="en-AU" dirty="0"/>
          </a:p>
        </p:txBody>
      </p:sp>
      <p:sp>
        <p:nvSpPr>
          <p:cNvPr id="10" name="Text Placeholder 8"/>
          <p:cNvSpPr>
            <a:spLocks noGrp="1"/>
          </p:cNvSpPr>
          <p:nvPr>
            <p:ph type="body" sz="quarter" idx="15"/>
          </p:nvPr>
        </p:nvSpPr>
        <p:spPr>
          <a:xfrm>
            <a:off x="263526" y="829756"/>
            <a:ext cx="8936134" cy="5490213"/>
          </a:xfrm>
          <a:prstGeom prst="rect">
            <a:avLst/>
          </a:prstGeom>
        </p:spPr>
        <p:txBody>
          <a:bodyPr/>
          <a:lstStyle>
            <a:lvl1pPr>
              <a:buClr>
                <a:srgbClr val="CF461F"/>
              </a:buClr>
              <a:defRPr sz="1800">
                <a:solidFill>
                  <a:srgbClr val="54616C"/>
                </a:solidFill>
              </a:defRPr>
            </a:lvl1pPr>
            <a:lvl2pPr marL="685800" indent="-228600">
              <a:buClr>
                <a:srgbClr val="CF461F"/>
              </a:buClr>
              <a:buFont typeface="Arial" panose="020B0604020202020204" pitchFamily="34" charset="0"/>
              <a:buChar char="‒"/>
              <a:defRPr sz="1600">
                <a:solidFill>
                  <a:srgbClr val="54616C"/>
                </a:solidFill>
              </a:defRPr>
            </a:lvl2pPr>
            <a:lvl3pPr>
              <a:buClr>
                <a:srgbClr val="CF461F"/>
              </a:buClr>
              <a:defRPr sz="1400">
                <a:solidFill>
                  <a:srgbClr val="54616C"/>
                </a:solidFill>
              </a:defRPr>
            </a:lvl3pPr>
            <a:lvl4pPr marL="1600200" indent="-228600">
              <a:buClr>
                <a:srgbClr val="CF461F"/>
              </a:buClr>
              <a:buFont typeface="Arial" panose="020B0604020202020204" pitchFamily="34" charset="0"/>
              <a:buChar char="‒"/>
              <a:defRPr sz="1200">
                <a:solidFill>
                  <a:srgbClr val="54616C"/>
                </a:solidFill>
              </a:defRPr>
            </a:lvl4pPr>
            <a:lvl5pPr marL="2057400" indent="-228600">
              <a:buClr>
                <a:srgbClr val="CF461F"/>
              </a:buClr>
              <a:buFont typeface="Arial" panose="020B0604020202020204" pitchFamily="34" charset="0"/>
              <a:buChar char="»"/>
              <a:defRPr sz="1000">
                <a:solidFill>
                  <a:srgbClr val="54616C"/>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4"/>
          <p:cNvSpPr>
            <a:spLocks noGrp="1"/>
          </p:cNvSpPr>
          <p:nvPr>
            <p:ph type="body" sz="quarter" idx="16" hasCustomPrompt="1"/>
          </p:nvPr>
        </p:nvSpPr>
        <p:spPr>
          <a:xfrm>
            <a:off x="263527" y="308355"/>
            <a:ext cx="8936134" cy="521401"/>
          </a:xfrm>
          <a:prstGeom prst="rect">
            <a:avLst/>
          </a:prstGeom>
        </p:spPr>
        <p:txBody>
          <a:bodyPr lIns="0" tIns="0" rIns="0" bIns="0"/>
          <a:lstStyle>
            <a:lvl1pPr marL="0" indent="0">
              <a:buNone/>
              <a:defRPr sz="2800">
                <a:ln>
                  <a:noFill/>
                </a:ln>
                <a:solidFill>
                  <a:srgbClr val="CF4520"/>
                </a:solidFill>
                <a:latin typeface="Georgia" panose="02040502050405020303" pitchFamily="18" charset="0"/>
              </a:defRPr>
            </a:lvl1pPr>
            <a:lvl2pPr marL="0" indent="0">
              <a:buNone/>
              <a:defRPr sz="2800"/>
            </a:lvl2pPr>
          </a:lstStyle>
          <a:p>
            <a:pPr lvl="0"/>
            <a:r>
              <a:rPr lang="en-US" dirty="0" smtClean="0"/>
              <a:t>Slide title</a:t>
            </a:r>
          </a:p>
        </p:txBody>
      </p:sp>
      <p:sp>
        <p:nvSpPr>
          <p:cNvPr id="2" name="Slide Number Placeholder 1"/>
          <p:cNvSpPr>
            <a:spLocks noGrp="1"/>
          </p:cNvSpPr>
          <p:nvPr>
            <p:ph type="sldNum" sz="quarter" idx="17"/>
          </p:nvPr>
        </p:nvSpPr>
        <p:spPr>
          <a:xfrm>
            <a:off x="11140556" y="6312098"/>
            <a:ext cx="786342" cy="177602"/>
          </a:xfrm>
        </p:spPr>
        <p:txBody>
          <a:bodyPr/>
          <a:lstStyle/>
          <a:p>
            <a:fld id="{4D2BD158-ABAE-41C0-AFAA-65B88B2D07FF}" type="slidenum">
              <a:rPr lang="en-AU" smtClean="0"/>
              <a:pPr/>
              <a:t>‹#›</a:t>
            </a:fld>
            <a:endParaRPr lang="en-AU" dirty="0"/>
          </a:p>
        </p:txBody>
      </p:sp>
    </p:spTree>
    <p:extLst>
      <p:ext uri="{BB962C8B-B14F-4D97-AF65-F5344CB8AC3E}">
        <p14:creationId xmlns:p14="http://schemas.microsoft.com/office/powerpoint/2010/main" val="15639843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28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43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356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5" y="1363"/>
            <a:ext cx="11664949" cy="190918"/>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AU" sz="800" b="1" dirty="0" smtClean="0">
                <a:solidFill>
                  <a:srgbClr val="FF0000"/>
                </a:solidFill>
              </a:rPr>
              <a:t>OFFICIAL</a:t>
            </a:r>
            <a:endParaRPr lang="en-GB" sz="800" b="1" dirty="0">
              <a:solidFill>
                <a:srgbClr val="FF0000"/>
              </a:solidFill>
            </a:endParaRPr>
          </a:p>
        </p:txBody>
      </p:sp>
      <p:sp>
        <p:nvSpPr>
          <p:cNvPr id="12"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6" y="6670494"/>
            <a:ext cx="11664950" cy="187505"/>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800" b="1" dirty="0" smtClean="0">
                <a:solidFill>
                  <a:srgbClr val="FF0000"/>
                </a:solidFill>
              </a:rPr>
              <a:t>OFFICIAL</a:t>
            </a:r>
            <a:endParaRPr lang="en-GB" sz="800" b="1" dirty="0">
              <a:solidFill>
                <a:srgbClr val="FF0000"/>
              </a:solidFill>
            </a:endParaRPr>
          </a:p>
        </p:txBody>
      </p:sp>
      <p:sp>
        <p:nvSpPr>
          <p:cNvPr id="13" name="Rectangle 12"/>
          <p:cNvSpPr/>
          <p:nvPr userDrawn="1"/>
        </p:nvSpPr>
        <p:spPr>
          <a:xfrm>
            <a:off x="234949" y="6526526"/>
            <a:ext cx="11736000" cy="143969"/>
          </a:xfrm>
          <a:prstGeom prst="rect">
            <a:avLst/>
          </a:prstGeom>
          <a:solidFill>
            <a:srgbClr val="5B67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4" name="Rectangle 13"/>
          <p:cNvSpPr/>
          <p:nvPr userDrawn="1"/>
        </p:nvSpPr>
        <p:spPr>
          <a:xfrm>
            <a:off x="11156950" y="6526526"/>
            <a:ext cx="448507" cy="144000"/>
          </a:xfrm>
          <a:prstGeom prst="rect">
            <a:avLst/>
          </a:prstGeom>
          <a:solidFill>
            <a:srgbClr val="CF46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741980763"/>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678" r:id="rId3"/>
    <p:sldLayoutId id="2147483689"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3" userDrawn="1">
          <p15:clr>
            <a:srgbClr val="F26B43"/>
          </p15:clr>
        </p15:guide>
        <p15:guide id="2" pos="7537" userDrawn="1">
          <p15:clr>
            <a:srgbClr val="F26B43"/>
          </p15:clr>
        </p15:guide>
        <p15:guide id="3" pos="370" userDrawn="1">
          <p15:clr>
            <a:srgbClr val="F26B43"/>
          </p15:clr>
        </p15:guide>
        <p15:guide id="4" orient="horz" pos="119" userDrawn="1">
          <p15:clr>
            <a:srgbClr val="F26B43"/>
          </p15:clr>
        </p15:guide>
        <p15:guide id="5" pos="7310" userDrawn="1">
          <p15:clr>
            <a:srgbClr val="F26B43"/>
          </p15:clr>
        </p15:guide>
        <p15:guide id="6" orient="horz" pos="42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268040" y="194686"/>
            <a:ext cx="116640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1"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5" y="1363"/>
            <a:ext cx="11664949" cy="190918"/>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AU" sz="800" b="1" dirty="0" smtClean="0">
                <a:solidFill>
                  <a:srgbClr val="FF0000"/>
                </a:solidFill>
              </a:rPr>
              <a:t>OFFICIAL</a:t>
            </a:r>
            <a:endParaRPr lang="en-GB" sz="800" b="1" dirty="0">
              <a:solidFill>
                <a:srgbClr val="FF0000"/>
              </a:solidFill>
            </a:endParaRPr>
          </a:p>
        </p:txBody>
      </p:sp>
      <p:sp>
        <p:nvSpPr>
          <p:cNvPr id="12"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6" y="6670494"/>
            <a:ext cx="11664950" cy="187505"/>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800" b="1" dirty="0" smtClean="0">
                <a:solidFill>
                  <a:srgbClr val="FF0000"/>
                </a:solidFill>
              </a:rPr>
              <a:t>OFFICIAL</a:t>
            </a:r>
            <a:endParaRPr lang="en-GB" sz="800" b="1" dirty="0">
              <a:solidFill>
                <a:srgbClr val="FF0000"/>
              </a:solidFill>
            </a:endParaRPr>
          </a:p>
        </p:txBody>
      </p:sp>
      <p:sp>
        <p:nvSpPr>
          <p:cNvPr id="13" name="Rectangle 12"/>
          <p:cNvSpPr/>
          <p:nvPr userDrawn="1"/>
        </p:nvSpPr>
        <p:spPr>
          <a:xfrm>
            <a:off x="263525" y="6526526"/>
            <a:ext cx="11663373" cy="143969"/>
          </a:xfrm>
          <a:prstGeom prst="rect">
            <a:avLst/>
          </a:prstGeom>
          <a:solidFill>
            <a:srgbClr val="5B67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3" name="Slide Number Placeholder 2"/>
          <p:cNvSpPr>
            <a:spLocks noGrp="1"/>
          </p:cNvSpPr>
          <p:nvPr>
            <p:ph type="sldNum" sz="quarter" idx="4"/>
          </p:nvPr>
        </p:nvSpPr>
        <p:spPr>
          <a:xfrm>
            <a:off x="11140556" y="6299761"/>
            <a:ext cx="786342" cy="189939"/>
          </a:xfrm>
          <a:prstGeom prst="rect">
            <a:avLst/>
          </a:prstGeom>
        </p:spPr>
        <p:txBody>
          <a:bodyPr vert="horz" lIns="0" tIns="0" rIns="0" bIns="0" rtlCol="0" anchor="b" anchorCtr="0"/>
          <a:lstStyle>
            <a:lvl1pPr algn="r">
              <a:defRPr sz="1200">
                <a:solidFill>
                  <a:srgbClr val="54616C"/>
                </a:solidFill>
              </a:defRPr>
            </a:lvl1pPr>
          </a:lstStyle>
          <a:p>
            <a:fld id="{4D2BD158-ABAE-41C0-AFAA-65B88B2D07FF}" type="slidenum">
              <a:rPr lang="en-AU" smtClean="0"/>
              <a:pPr/>
              <a:t>‹#›</a:t>
            </a:fld>
            <a:endParaRPr lang="en-AU" dirty="0"/>
          </a:p>
        </p:txBody>
      </p:sp>
    </p:spTree>
    <p:extLst>
      <p:ext uri="{BB962C8B-B14F-4D97-AF65-F5344CB8AC3E}">
        <p14:creationId xmlns:p14="http://schemas.microsoft.com/office/powerpoint/2010/main" val="99488942"/>
      </p:ext>
    </p:extLst>
  </p:cSld>
  <p:clrMap bg1="lt1" tx1="dk1" bg2="lt2" tx2="dk2" accent1="accent1" accent2="accent2" accent3="accent3" accent4="accent4" accent5="accent5" accent6="accent6" hlink="hlink" folHlink="folHlink"/>
  <p:sldLayoutIdLst>
    <p:sldLayoutId id="2147483681" r:id="rId1"/>
    <p:sldLayoutId id="2147483680"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66">
          <p15:clr>
            <a:srgbClr val="F26B43"/>
          </p15:clr>
        </p15:guide>
        <p15:guide id="2" pos="7514">
          <p15:clr>
            <a:srgbClr val="F26B43"/>
          </p15:clr>
        </p15:guide>
        <p15:guide id="4" orient="horz" pos="119">
          <p15:clr>
            <a:srgbClr val="F26B43"/>
          </p15:clr>
        </p15:guide>
        <p15:guide id="5" orient="horz" pos="187" userDrawn="1">
          <p15:clr>
            <a:srgbClr val="F26B43"/>
          </p15:clr>
        </p15:guide>
        <p15:guide id="6" orient="horz" pos="4088" userDrawn="1">
          <p15:clr>
            <a:srgbClr val="F26B43"/>
          </p15:clr>
        </p15:guide>
        <p15:guide id="7" orient="horz" pos="420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268040" y="194686"/>
            <a:ext cx="116640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1"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5" y="1363"/>
            <a:ext cx="11664949" cy="190918"/>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AU" sz="800" b="1" dirty="0" smtClean="0">
                <a:solidFill>
                  <a:srgbClr val="FF0000"/>
                </a:solidFill>
              </a:rPr>
              <a:t>OFFICIAL</a:t>
            </a:r>
            <a:endParaRPr lang="en-GB" sz="800" b="1" dirty="0">
              <a:solidFill>
                <a:srgbClr val="FF0000"/>
              </a:solidFill>
            </a:endParaRPr>
          </a:p>
        </p:txBody>
      </p:sp>
      <p:sp>
        <p:nvSpPr>
          <p:cNvPr id="12"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6" y="6670494"/>
            <a:ext cx="11664950" cy="187505"/>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800" b="1" dirty="0" smtClean="0">
                <a:solidFill>
                  <a:srgbClr val="FF0000"/>
                </a:solidFill>
              </a:rPr>
              <a:t>OFFICIAL</a:t>
            </a:r>
            <a:endParaRPr lang="en-GB" sz="800" b="1" dirty="0">
              <a:solidFill>
                <a:srgbClr val="FF0000"/>
              </a:solidFill>
            </a:endParaRPr>
          </a:p>
        </p:txBody>
      </p:sp>
      <p:sp>
        <p:nvSpPr>
          <p:cNvPr id="13" name="Rectangle 12"/>
          <p:cNvSpPr/>
          <p:nvPr userDrawn="1"/>
        </p:nvSpPr>
        <p:spPr>
          <a:xfrm>
            <a:off x="263525" y="6526526"/>
            <a:ext cx="11663373" cy="143969"/>
          </a:xfrm>
          <a:prstGeom prst="rect">
            <a:avLst/>
          </a:prstGeom>
          <a:solidFill>
            <a:srgbClr val="5B67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2549" y="292730"/>
            <a:ext cx="11666901" cy="6194698"/>
          </a:xfrm>
          <a:prstGeom prst="rect">
            <a:avLst/>
          </a:prstGeom>
        </p:spPr>
      </p:pic>
    </p:spTree>
    <p:extLst>
      <p:ext uri="{BB962C8B-B14F-4D97-AF65-F5344CB8AC3E}">
        <p14:creationId xmlns:p14="http://schemas.microsoft.com/office/powerpoint/2010/main" val="2613086476"/>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66">
          <p15:clr>
            <a:srgbClr val="F26B43"/>
          </p15:clr>
        </p15:guide>
        <p15:guide id="2" pos="7514">
          <p15:clr>
            <a:srgbClr val="F26B43"/>
          </p15:clr>
        </p15:guide>
        <p15:guide id="4" orient="horz" pos="119">
          <p15:clr>
            <a:srgbClr val="F26B43"/>
          </p15:clr>
        </p15:guide>
        <p15:guide id="5" orient="horz" pos="187">
          <p15:clr>
            <a:srgbClr val="F26B43"/>
          </p15:clr>
        </p15:guide>
        <p15:guide id="6" orient="horz" pos="4088">
          <p15:clr>
            <a:srgbClr val="F26B43"/>
          </p15:clr>
        </p15:guide>
        <p15:guide id="7" orient="horz" pos="420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268040" y="194685"/>
            <a:ext cx="11664000" cy="6475809"/>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1"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5" y="1363"/>
            <a:ext cx="11664949" cy="190918"/>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AU" sz="800" b="1" dirty="0" smtClean="0">
                <a:solidFill>
                  <a:srgbClr val="FF0000"/>
                </a:solidFill>
              </a:rPr>
              <a:t>OFFICIAL</a:t>
            </a:r>
            <a:endParaRPr lang="en-GB" sz="800" b="1" dirty="0">
              <a:solidFill>
                <a:srgbClr val="FF0000"/>
              </a:solidFill>
            </a:endParaRPr>
          </a:p>
        </p:txBody>
      </p:sp>
      <p:sp>
        <p:nvSpPr>
          <p:cNvPr id="12"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6" y="6670494"/>
            <a:ext cx="11664950" cy="187505"/>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800" b="1" dirty="0" smtClean="0">
                <a:solidFill>
                  <a:srgbClr val="FF0000"/>
                </a:solidFill>
              </a:rPr>
              <a:t>OFFICIAL</a:t>
            </a:r>
            <a:endParaRPr lang="en-GB" sz="800" b="1" dirty="0">
              <a:solidFill>
                <a:srgbClr val="FF0000"/>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737" y="3087623"/>
            <a:ext cx="2636525" cy="682753"/>
          </a:xfrm>
          <a:prstGeom prst="rect">
            <a:avLst/>
          </a:prstGeom>
        </p:spPr>
      </p:pic>
    </p:spTree>
    <p:extLst>
      <p:ext uri="{BB962C8B-B14F-4D97-AF65-F5344CB8AC3E}">
        <p14:creationId xmlns:p14="http://schemas.microsoft.com/office/powerpoint/2010/main" val="233036480"/>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66">
          <p15:clr>
            <a:srgbClr val="F26B43"/>
          </p15:clr>
        </p15:guide>
        <p15:guide id="2" pos="7514">
          <p15:clr>
            <a:srgbClr val="F26B43"/>
          </p15:clr>
        </p15:guide>
        <p15:guide id="4" orient="horz" pos="119">
          <p15:clr>
            <a:srgbClr val="F26B43"/>
          </p15:clr>
        </p15:guide>
        <p15:guide id="5" orient="horz" pos="187">
          <p15:clr>
            <a:srgbClr val="F26B43"/>
          </p15:clr>
        </p15:guide>
        <p15:guide id="6" orient="horz" pos="4088">
          <p15:clr>
            <a:srgbClr val="F26B43"/>
          </p15:clr>
        </p15:guide>
        <p15:guide id="7" orient="horz" pos="420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268040" y="194686"/>
            <a:ext cx="11664000" cy="72000"/>
          </a:xfrm>
          <a:prstGeom prst="rect">
            <a:avLst/>
          </a:prstGeom>
          <a:solidFill>
            <a:srgbClr val="5B677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sp>
        <p:nvSpPr>
          <p:cNvPr id="11"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5" y="1363"/>
            <a:ext cx="11664949" cy="190918"/>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AU" sz="800" b="1" dirty="0" smtClean="0">
                <a:solidFill>
                  <a:srgbClr val="FF0000"/>
                </a:solidFill>
              </a:rPr>
              <a:t>OFFICIAL</a:t>
            </a:r>
            <a:endParaRPr lang="en-GB" sz="800" b="1" dirty="0">
              <a:solidFill>
                <a:srgbClr val="FF0000"/>
              </a:solidFill>
            </a:endParaRPr>
          </a:p>
        </p:txBody>
      </p:sp>
      <p:sp>
        <p:nvSpPr>
          <p:cNvPr id="12" name="Footer Placeholder 5">
            <a:extLst>
              <a:ext uri="{FF2B5EF4-FFF2-40B4-BE49-F238E27FC236}">
                <a16:creationId xmlns:a16="http://schemas.microsoft.com/office/drawing/2014/main" id="{6B6F1392-F324-49A2-8953-3404E8AE6D47}"/>
              </a:ext>
              <a:ext uri="{C183D7F6-B498-43B3-948B-1728B52AA6E4}">
                <adec:decorative xmlns:adec="http://schemas.microsoft.com/office/drawing/2017/decorative" xmlns="" val="1"/>
              </a:ext>
            </a:extLst>
          </p:cNvPr>
          <p:cNvSpPr txBox="1">
            <a:spLocks/>
          </p:cNvSpPr>
          <p:nvPr userDrawn="1"/>
        </p:nvSpPr>
        <p:spPr>
          <a:xfrm>
            <a:off x="263526" y="6670494"/>
            <a:ext cx="11664950" cy="187505"/>
          </a:xfrm>
          <a:prstGeom prst="rect">
            <a:avLst/>
          </a:prstGeom>
        </p:spPr>
        <p:txBody>
          <a:bodyPr lIns="72000" tIns="72000" rIns="72000" bIns="72000" anchor="ctr"/>
          <a:lstStyle>
            <a:defPPr>
              <a:defRPr lang="en-US"/>
            </a:defPPr>
            <a:lvl1pPr algn="l" defTabSz="457200" rtl="0" fontAlgn="base">
              <a:spcBef>
                <a:spcPct val="0"/>
              </a:spcBef>
              <a:spcAft>
                <a:spcPct val="0"/>
              </a:spcAft>
              <a:defRPr sz="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r>
              <a:rPr lang="en-GB" sz="800" b="1" dirty="0" smtClean="0">
                <a:solidFill>
                  <a:srgbClr val="FF0000"/>
                </a:solidFill>
              </a:rPr>
              <a:t>OFFICIAL</a:t>
            </a:r>
            <a:endParaRPr lang="en-GB" sz="800" b="1" dirty="0">
              <a:solidFill>
                <a:srgbClr val="FF0000"/>
              </a:solidFill>
            </a:endParaRPr>
          </a:p>
        </p:txBody>
      </p:sp>
      <p:sp>
        <p:nvSpPr>
          <p:cNvPr id="13" name="Rectangle 12"/>
          <p:cNvSpPr/>
          <p:nvPr userDrawn="1"/>
        </p:nvSpPr>
        <p:spPr>
          <a:xfrm>
            <a:off x="263525" y="6526526"/>
            <a:ext cx="11663373" cy="143969"/>
          </a:xfrm>
          <a:prstGeom prst="rect">
            <a:avLst/>
          </a:prstGeom>
          <a:solidFill>
            <a:srgbClr val="5B67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3903" y="292730"/>
            <a:ext cx="11664192" cy="6194698"/>
          </a:xfrm>
          <a:prstGeom prst="rect">
            <a:avLst/>
          </a:prstGeom>
        </p:spPr>
      </p:pic>
    </p:spTree>
    <p:extLst>
      <p:ext uri="{BB962C8B-B14F-4D97-AF65-F5344CB8AC3E}">
        <p14:creationId xmlns:p14="http://schemas.microsoft.com/office/powerpoint/2010/main" val="1050766563"/>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66">
          <p15:clr>
            <a:srgbClr val="F26B43"/>
          </p15:clr>
        </p15:guide>
        <p15:guide id="2" pos="7514">
          <p15:clr>
            <a:srgbClr val="F26B43"/>
          </p15:clr>
        </p15:guide>
        <p15:guide id="4" orient="horz" pos="119">
          <p15:clr>
            <a:srgbClr val="F26B43"/>
          </p15:clr>
        </p15:guide>
        <p15:guide id="5" orient="horz" pos="187">
          <p15:clr>
            <a:srgbClr val="F26B43"/>
          </p15:clr>
        </p15:guide>
        <p15:guide id="6" orient="horz" pos="4088">
          <p15:clr>
            <a:srgbClr val="F26B43"/>
          </p15:clr>
        </p15:guide>
        <p15:guide id="7" orient="horz" pos="420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sa.asms@defence.gov.a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dasa.defence.gov.au/safety-management-systems#sms-regulated-community-engagement-202526"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mailto:dasa.asms@defence.gov.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dasa.asms@defence.gov.a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dasa.defence.gov.au/safety-management-system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AU" dirty="0" smtClean="0"/>
              <a:t>Objective: BP57553520</a:t>
            </a:r>
            <a:endParaRPr lang="en-AU" dirty="0"/>
          </a:p>
        </p:txBody>
      </p:sp>
      <p:sp>
        <p:nvSpPr>
          <p:cNvPr id="8" name="Text Placeholder 4"/>
          <p:cNvSpPr>
            <a:spLocks noGrp="1"/>
          </p:cNvSpPr>
          <p:nvPr>
            <p:ph type="body" sz="quarter" idx="13"/>
          </p:nvPr>
        </p:nvSpPr>
        <p:spPr>
          <a:xfrm>
            <a:off x="587375" y="1520827"/>
            <a:ext cx="10115407" cy="547257"/>
          </a:xfrm>
          <a:prstGeom prst="rect">
            <a:avLst/>
          </a:prstGeom>
        </p:spPr>
        <p:txBody>
          <a:bodyPr lIns="0" tIns="0" rIns="0" bIns="0"/>
          <a:lstStyle>
            <a:lvl1pPr marL="0" indent="0">
              <a:buNone/>
              <a:defRPr sz="3600">
                <a:ln>
                  <a:noFill/>
                </a:ln>
                <a:solidFill>
                  <a:srgbClr val="CF4520"/>
                </a:solidFill>
                <a:latin typeface="Georgia" panose="02040502050405020303" pitchFamily="18" charset="0"/>
              </a:defRPr>
            </a:lvl1pPr>
            <a:lvl2pPr marL="0" indent="0">
              <a:buNone/>
              <a:defRPr sz="2800"/>
            </a:lvl2pPr>
          </a:lstStyle>
          <a:p>
            <a:pPr lvl="0"/>
            <a:r>
              <a:rPr lang="en-US" dirty="0" smtClean="0"/>
              <a:t>Directorate of Aviation Operations (DAVNOPS)</a:t>
            </a:r>
          </a:p>
        </p:txBody>
      </p:sp>
      <p:sp>
        <p:nvSpPr>
          <p:cNvPr id="11" name="Text Placeholder 4"/>
          <p:cNvSpPr>
            <a:spLocks noGrp="1"/>
          </p:cNvSpPr>
          <p:nvPr>
            <p:ph type="body" sz="quarter" idx="15"/>
          </p:nvPr>
        </p:nvSpPr>
        <p:spPr>
          <a:xfrm>
            <a:off x="587013" y="2142691"/>
            <a:ext cx="10115407" cy="547257"/>
          </a:xfrm>
          <a:prstGeom prst="rect">
            <a:avLst/>
          </a:prstGeom>
        </p:spPr>
        <p:txBody>
          <a:bodyPr lIns="0" tIns="0" rIns="0" bIns="0"/>
          <a:lstStyle>
            <a:lvl1pPr marL="0" indent="0">
              <a:buNone/>
              <a:defRPr sz="2800">
                <a:ln>
                  <a:noFill/>
                </a:ln>
                <a:solidFill>
                  <a:srgbClr val="54616C"/>
                </a:solidFill>
                <a:latin typeface="Arial" panose="020B0604020202020204" pitchFamily="34" charset="0"/>
                <a:cs typeface="Arial" panose="020B0604020202020204" pitchFamily="34" charset="0"/>
              </a:defRPr>
            </a:lvl1pPr>
            <a:lvl2pPr marL="0" indent="0">
              <a:buNone/>
              <a:defRPr sz="2800"/>
            </a:lvl2pPr>
          </a:lstStyle>
          <a:p>
            <a:pPr lvl="0"/>
            <a:r>
              <a:rPr lang="en-US" dirty="0" smtClean="0"/>
              <a:t>Town Hall – DASA Safety Management Systems Transition</a:t>
            </a:r>
          </a:p>
          <a:p>
            <a:pPr lvl="0"/>
            <a:r>
              <a:rPr lang="en-US" dirty="0" smtClean="0"/>
              <a:t> 26 June 26</a:t>
            </a:r>
          </a:p>
        </p:txBody>
      </p:sp>
      <p:sp>
        <p:nvSpPr>
          <p:cNvPr id="5" name="Text Placeholder 4"/>
          <p:cNvSpPr txBox="1">
            <a:spLocks/>
          </p:cNvSpPr>
          <p:nvPr/>
        </p:nvSpPr>
        <p:spPr>
          <a:xfrm>
            <a:off x="587375" y="5645459"/>
            <a:ext cx="11331723" cy="70618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600" kern="1200">
                <a:ln>
                  <a:noFill/>
                </a:ln>
                <a:solidFill>
                  <a:srgbClr val="CF4520"/>
                </a:solidFill>
                <a:latin typeface="Georgia" panose="02040502050405020303" pitchFamily="18"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SQNLDR Joshua Hamson </a:t>
            </a:r>
          </a:p>
          <a:p>
            <a:r>
              <a:rPr lang="en-US" sz="2000" dirty="0" smtClean="0"/>
              <a:t>DAVNOPS SMS Team (SO2 SMS 4)</a:t>
            </a:r>
          </a:p>
        </p:txBody>
      </p:sp>
    </p:spTree>
    <p:extLst>
      <p:ext uri="{BB962C8B-B14F-4D97-AF65-F5344CB8AC3E}">
        <p14:creationId xmlns:p14="http://schemas.microsoft.com/office/powerpoint/2010/main" val="304501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526" y="829756"/>
            <a:ext cx="6914514" cy="5659943"/>
          </a:xfrm>
        </p:spPr>
        <p:txBody>
          <a:bodyPr/>
          <a:lstStyle/>
          <a:p>
            <a:pPr marL="0" indent="0">
              <a:buNone/>
            </a:pPr>
            <a:r>
              <a:rPr lang="en-AU" dirty="0" smtClean="0"/>
              <a:t>The DASM will be formally withdrawn 28 Feb 2027.</a:t>
            </a:r>
          </a:p>
          <a:p>
            <a:endParaRPr lang="en-AU" sz="1000" dirty="0"/>
          </a:p>
          <a:p>
            <a:r>
              <a:rPr lang="en-AU" dirty="0" smtClean="0"/>
              <a:t>It may continue to be used as the </a:t>
            </a:r>
            <a:r>
              <a:rPr lang="en-AU" dirty="0"/>
              <a:t>‘corporate solution’ during </a:t>
            </a:r>
            <a:r>
              <a:rPr lang="en-AU" dirty="0" smtClean="0"/>
              <a:t>the transition </a:t>
            </a:r>
            <a:r>
              <a:rPr lang="en-AU" dirty="0"/>
              <a:t>period</a:t>
            </a:r>
            <a:r>
              <a:rPr lang="en-AU" dirty="0" smtClean="0"/>
              <a:t>.</a:t>
            </a:r>
          </a:p>
          <a:p>
            <a:endParaRPr lang="en-AU" sz="1000" dirty="0"/>
          </a:p>
          <a:p>
            <a:r>
              <a:rPr lang="en-AU" dirty="0" smtClean="0"/>
              <a:t>No </a:t>
            </a:r>
            <a:r>
              <a:rPr lang="en-AU" dirty="0"/>
              <a:t>information </a:t>
            </a:r>
            <a:r>
              <a:rPr lang="en-AU" dirty="0" smtClean="0"/>
              <a:t>from </a:t>
            </a:r>
            <a:r>
              <a:rPr lang="en-AU" dirty="0"/>
              <a:t>the DASM will </a:t>
            </a:r>
            <a:r>
              <a:rPr lang="en-AU" dirty="0" smtClean="0"/>
              <a:t>be orphaned – redirected to:</a:t>
            </a:r>
            <a:endParaRPr lang="en-AU" dirty="0"/>
          </a:p>
          <a:p>
            <a:pPr lvl="1"/>
            <a:r>
              <a:rPr lang="en-AU" dirty="0" smtClean="0"/>
              <a:t>DASR </a:t>
            </a:r>
            <a:r>
              <a:rPr lang="en-AU" dirty="0"/>
              <a:t>SMS Vol 2</a:t>
            </a:r>
          </a:p>
          <a:p>
            <a:pPr lvl="1"/>
            <a:r>
              <a:rPr lang="en-AU" dirty="0"/>
              <a:t>DASR SMS Vol </a:t>
            </a:r>
            <a:r>
              <a:rPr lang="en-AU" dirty="0" smtClean="0"/>
              <a:t>3</a:t>
            </a:r>
          </a:p>
          <a:p>
            <a:pPr lvl="1"/>
            <a:r>
              <a:rPr lang="en-AU" dirty="0" smtClean="0"/>
              <a:t>DASA </a:t>
            </a:r>
            <a:r>
              <a:rPr lang="en-AU" dirty="0"/>
              <a:t>Webpage</a:t>
            </a:r>
          </a:p>
          <a:p>
            <a:pPr lvl="1"/>
            <a:r>
              <a:rPr lang="en-AU" dirty="0"/>
              <a:t>Defence </a:t>
            </a:r>
            <a:r>
              <a:rPr lang="en-AU" dirty="0" smtClean="0"/>
              <a:t>Flight Safety Manual (reporting and investigations)</a:t>
            </a:r>
          </a:p>
          <a:p>
            <a:pPr lvl="1"/>
            <a:r>
              <a:rPr lang="en-AU" dirty="0" smtClean="0"/>
              <a:t>SMS Handbooks</a:t>
            </a:r>
          </a:p>
          <a:p>
            <a:pPr lvl="1"/>
            <a:endParaRPr lang="en-AU" dirty="0"/>
          </a:p>
          <a:p>
            <a:r>
              <a:rPr lang="en-AU" dirty="0" smtClean="0"/>
              <a:t>DASM </a:t>
            </a:r>
            <a:r>
              <a:rPr lang="en-AU" dirty="0"/>
              <a:t>to DASPMAN Vol 2 &amp; 3 cross reference matrix</a:t>
            </a:r>
          </a:p>
          <a:p>
            <a:endParaRPr lang="en-AU" sz="1000" dirty="0"/>
          </a:p>
          <a:p>
            <a:r>
              <a:rPr lang="en-AU" dirty="0" smtClean="0"/>
              <a:t>Changes to DASR SMS (Feedback welcome)</a:t>
            </a:r>
          </a:p>
          <a:p>
            <a:pPr lvl="1"/>
            <a:r>
              <a:rPr lang="en-AU" dirty="0" smtClean="0"/>
              <a:t>DASPMAN Vol 2 – DASR Change Proposal (Form 111) (DASA website)</a:t>
            </a:r>
          </a:p>
          <a:p>
            <a:pPr lvl="1"/>
            <a:r>
              <a:rPr lang="en-AU" dirty="0" smtClean="0"/>
              <a:t>DASPMAN Vol 3 – email (</a:t>
            </a:r>
            <a:r>
              <a:rPr lang="en-AU" dirty="0" smtClean="0">
                <a:hlinkClick r:id="rId3"/>
              </a:rPr>
              <a:t>dasa.asms@defence.gov.au</a:t>
            </a:r>
            <a:r>
              <a:rPr lang="en-AU" dirty="0" smtClean="0"/>
              <a:t>)</a:t>
            </a:r>
          </a:p>
          <a:p>
            <a:pPr lvl="1"/>
            <a:r>
              <a:rPr lang="en-AU" dirty="0" smtClean="0"/>
              <a:t>FAQ </a:t>
            </a:r>
          </a:p>
          <a:p>
            <a:pPr marL="0" indent="0">
              <a:buNone/>
            </a:pPr>
            <a:endParaRPr lang="en-AU" dirty="0"/>
          </a:p>
        </p:txBody>
      </p:sp>
      <p:sp>
        <p:nvSpPr>
          <p:cNvPr id="6" name="Text Placeholder 5"/>
          <p:cNvSpPr>
            <a:spLocks noGrp="1"/>
          </p:cNvSpPr>
          <p:nvPr>
            <p:ph type="body" sz="quarter" idx="16"/>
          </p:nvPr>
        </p:nvSpPr>
        <p:spPr/>
        <p:txBody>
          <a:bodyPr/>
          <a:lstStyle/>
          <a:p>
            <a:r>
              <a:rPr lang="en-AU" dirty="0" smtClean="0"/>
              <a:t>SMS Transition Plan – Withdrawal of the DASM</a:t>
            </a:r>
            <a:endParaRPr lang="fr-FR"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10</a:t>
            </a:fld>
            <a:endParaRPr lang="en-AU" dirty="0"/>
          </a:p>
        </p:txBody>
      </p:sp>
      <p:sp>
        <p:nvSpPr>
          <p:cNvPr id="8" name="Rounded Rectangle 7"/>
          <p:cNvSpPr/>
          <p:nvPr/>
        </p:nvSpPr>
        <p:spPr>
          <a:xfrm>
            <a:off x="8077316" y="1097280"/>
            <a:ext cx="3063240" cy="1577340"/>
          </a:xfrm>
          <a:prstGeom prst="roundRect">
            <a:avLst/>
          </a:prstGeom>
          <a:solidFill>
            <a:srgbClr val="C39BE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b="1" dirty="0" smtClean="0"/>
              <a:t>DASM</a:t>
            </a:r>
            <a:endParaRPr lang="en-AU" sz="4800" b="1" dirty="0"/>
          </a:p>
        </p:txBody>
      </p:sp>
      <p:cxnSp>
        <p:nvCxnSpPr>
          <p:cNvPr id="10" name="Straight Connector 9"/>
          <p:cNvCxnSpPr/>
          <p:nvPr/>
        </p:nvCxnSpPr>
        <p:spPr>
          <a:xfrm flipV="1">
            <a:off x="7991475" y="1097280"/>
            <a:ext cx="3333750" cy="1667809"/>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577462" y="2697480"/>
            <a:ext cx="0" cy="9601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75320" y="2697480"/>
            <a:ext cx="2720340" cy="276999"/>
          </a:xfrm>
          <a:prstGeom prst="rect">
            <a:avLst/>
          </a:prstGeom>
          <a:solidFill>
            <a:schemeClr val="bg1"/>
          </a:solidFill>
        </p:spPr>
        <p:txBody>
          <a:bodyPr wrap="square" rtlCol="0">
            <a:spAutoFit/>
          </a:bodyPr>
          <a:lstStyle/>
          <a:p>
            <a:pPr algn="ctr"/>
            <a:r>
              <a:rPr lang="en-AU" sz="1200" b="1" dirty="0" smtClean="0"/>
              <a:t>With Effect From 28 Feb 27</a:t>
            </a:r>
            <a:endParaRPr lang="en-AU" sz="1200" b="1" dirty="0"/>
          </a:p>
        </p:txBody>
      </p:sp>
      <p:grpSp>
        <p:nvGrpSpPr>
          <p:cNvPr id="26" name="Group 25"/>
          <p:cNvGrpSpPr/>
          <p:nvPr/>
        </p:nvGrpSpPr>
        <p:grpSpPr>
          <a:xfrm>
            <a:off x="7897952" y="3657600"/>
            <a:ext cx="3359021" cy="1127224"/>
            <a:chOff x="8275320" y="3657600"/>
            <a:chExt cx="3359021" cy="1127224"/>
          </a:xfrm>
        </p:grpSpPr>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5320" y="3657600"/>
              <a:ext cx="1131570" cy="594361"/>
            </a:xfrm>
            <a:prstGeom prst="rect">
              <a:avLst/>
            </a:prstGeom>
          </p:spPr>
        </p:pic>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5465" y="3687544"/>
              <a:ext cx="2137410" cy="537210"/>
            </a:xfrm>
            <a:prstGeom prst="rect">
              <a:avLst/>
            </a:prstGeom>
          </p:spPr>
        </p:pic>
        <p:sp>
          <p:nvSpPr>
            <p:cNvPr id="22" name="Rectangle 21"/>
            <p:cNvSpPr/>
            <p:nvPr/>
          </p:nvSpPr>
          <p:spPr>
            <a:xfrm>
              <a:off x="10046494" y="4036219"/>
              <a:ext cx="831056" cy="13335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0088" y="4292363"/>
              <a:ext cx="3304253" cy="492461"/>
            </a:xfrm>
            <a:prstGeom prst="rect">
              <a:avLst/>
            </a:prstGeom>
            <a:scene3d>
              <a:camera prst="orthographicFront"/>
              <a:lightRig rig="threePt" dir="t"/>
            </a:scene3d>
            <a:sp3d>
              <a:bevelT w="152400" h="50800" prst="softRound"/>
            </a:sp3d>
          </p:spPr>
        </p:pic>
      </p:grpSp>
    </p:spTree>
    <p:extLst>
      <p:ext uri="{BB962C8B-B14F-4D97-AF65-F5344CB8AC3E}">
        <p14:creationId xmlns:p14="http://schemas.microsoft.com/office/powerpoint/2010/main" val="239914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smtClean="0"/>
              <a:t>SMS Transition - Resources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11</a:t>
            </a:fld>
            <a:endParaRPr lang="en-AU" dirty="0"/>
          </a:p>
        </p:txBody>
      </p:sp>
      <p:sp>
        <p:nvSpPr>
          <p:cNvPr id="5" name="Text Placeholder 4"/>
          <p:cNvSpPr>
            <a:spLocks noGrp="1"/>
          </p:cNvSpPr>
          <p:nvPr>
            <p:ph type="body" sz="quarter" idx="15"/>
          </p:nvPr>
        </p:nvSpPr>
        <p:spPr>
          <a:xfrm>
            <a:off x="263526" y="1325880"/>
            <a:ext cx="5622924" cy="4994089"/>
          </a:xfrm>
        </p:spPr>
        <p:txBody>
          <a:bodyPr/>
          <a:lstStyle/>
          <a:p>
            <a:r>
              <a:rPr lang="en-AU" sz="2200" b="1" dirty="0" smtClean="0"/>
              <a:t>Transition resources will continue to be updated on the DASA Safety Management Systems </a:t>
            </a:r>
            <a:r>
              <a:rPr lang="en-AU" sz="2200" b="1" dirty="0" smtClean="0">
                <a:hlinkClick r:id="rId3"/>
              </a:rPr>
              <a:t>webpage</a:t>
            </a:r>
            <a:r>
              <a:rPr lang="en-AU" sz="2200" b="1" dirty="0" smtClean="0"/>
              <a:t>.</a:t>
            </a:r>
          </a:p>
          <a:p>
            <a:endParaRPr lang="en-AU" sz="2200" b="1" dirty="0" smtClean="0"/>
          </a:p>
          <a:p>
            <a:endParaRPr lang="en-AU" sz="2200" b="1" dirty="0"/>
          </a:p>
          <a:p>
            <a:r>
              <a:rPr lang="en-AU" sz="2200" b="1" dirty="0" smtClean="0"/>
              <a:t>If you have issues accessing these resources, contact </a:t>
            </a:r>
            <a:r>
              <a:rPr lang="en-AU" sz="2200" b="1" dirty="0"/>
              <a:t>us at: </a:t>
            </a:r>
            <a:r>
              <a:rPr lang="en-AU" sz="2200" b="1" dirty="0" smtClean="0">
                <a:hlinkClick r:id="rId4"/>
              </a:rPr>
              <a:t>dasa.asms@defence.gov.au</a:t>
            </a:r>
            <a:endParaRPr lang="en-AU" sz="2200" b="1" dirty="0" smtClean="0"/>
          </a:p>
          <a:p>
            <a:endParaRPr lang="en-AU" sz="2200" b="1" dirty="0" smtClean="0"/>
          </a:p>
          <a:p>
            <a:pPr marL="0" indent="0">
              <a:buNone/>
            </a:pPr>
            <a:r>
              <a:rPr lang="en-AU" sz="2200" b="1" dirty="0"/>
              <a:t>	</a:t>
            </a:r>
            <a:r>
              <a:rPr lang="en-AU" sz="2200" b="1" dirty="0" smtClean="0"/>
              <a:t> </a:t>
            </a:r>
          </a:p>
        </p:txBody>
      </p:sp>
      <p:pic>
        <p:nvPicPr>
          <p:cNvPr id="3" name="Picture 2"/>
          <p:cNvPicPr>
            <a:picLocks noChangeAspect="1"/>
          </p:cNvPicPr>
          <p:nvPr/>
        </p:nvPicPr>
        <p:blipFill>
          <a:blip r:embed="rId5"/>
          <a:stretch>
            <a:fillRect/>
          </a:stretch>
        </p:blipFill>
        <p:spPr>
          <a:xfrm>
            <a:off x="5886450" y="814640"/>
            <a:ext cx="5903901" cy="52493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2837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smtClean="0"/>
              <a:t>Management </a:t>
            </a:r>
            <a:r>
              <a:rPr lang="en-AU" dirty="0"/>
              <a:t>of </a:t>
            </a:r>
            <a:r>
              <a:rPr lang="en-AU" dirty="0" smtClean="0"/>
              <a:t>Change - Introduction</a:t>
            </a:r>
            <a:endParaRPr lang="fr-FR"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12</a:t>
            </a:fld>
            <a:endParaRPr lang="en-AU" dirty="0"/>
          </a:p>
        </p:txBody>
      </p:sp>
      <p:sp>
        <p:nvSpPr>
          <p:cNvPr id="5" name="Text Placeholder 4"/>
          <p:cNvSpPr>
            <a:spLocks noGrp="1"/>
          </p:cNvSpPr>
          <p:nvPr>
            <p:ph type="body" sz="quarter" idx="15"/>
          </p:nvPr>
        </p:nvSpPr>
        <p:spPr>
          <a:xfrm>
            <a:off x="263526" y="1495425"/>
            <a:ext cx="6567580" cy="3867150"/>
          </a:xfrm>
        </p:spPr>
        <p:txBody>
          <a:bodyPr/>
          <a:lstStyle/>
          <a:p>
            <a:r>
              <a:rPr lang="en-AU" sz="2000" b="1" dirty="0" smtClean="0"/>
              <a:t>Changes can control risks, but can also introduce risks.</a:t>
            </a:r>
          </a:p>
          <a:p>
            <a:pPr lvl="1"/>
            <a:r>
              <a:rPr lang="en-AU" sz="1800" b="1" dirty="0" smtClean="0"/>
              <a:t>Software or hardware upgrades/roll-backs</a:t>
            </a:r>
          </a:p>
          <a:p>
            <a:pPr lvl="1"/>
            <a:r>
              <a:rPr lang="en-AU" sz="1800" b="1" dirty="0" smtClean="0"/>
              <a:t>Personnel in/out</a:t>
            </a:r>
          </a:p>
          <a:p>
            <a:pPr lvl="1"/>
            <a:r>
              <a:rPr lang="en-AU" sz="1800" b="1" dirty="0" smtClean="0"/>
              <a:t>Operational environment or tempo</a:t>
            </a:r>
          </a:p>
          <a:p>
            <a:pPr lvl="1"/>
            <a:r>
              <a:rPr lang="en-AU" sz="1800" b="1" dirty="0" smtClean="0"/>
              <a:t>Updated Regulations and OIP</a:t>
            </a:r>
          </a:p>
          <a:p>
            <a:pPr lvl="1"/>
            <a:endParaRPr lang="en-AU" sz="1800" b="1" dirty="0"/>
          </a:p>
          <a:p>
            <a:r>
              <a:rPr lang="en-AU" sz="2000" b="1" dirty="0" smtClean="0"/>
              <a:t>Changes have the potential to create </a:t>
            </a:r>
            <a:r>
              <a:rPr lang="en-AU" sz="2000" b="1" dirty="0">
                <a:solidFill>
                  <a:schemeClr val="accent2"/>
                </a:solidFill>
              </a:rPr>
              <a:t>Latent </a:t>
            </a:r>
            <a:r>
              <a:rPr lang="en-AU" sz="2000" b="1" dirty="0" smtClean="0">
                <a:solidFill>
                  <a:schemeClr val="accent2"/>
                </a:solidFill>
              </a:rPr>
              <a:t>Conditions</a:t>
            </a:r>
            <a:r>
              <a:rPr lang="en-AU" sz="2000" b="1" dirty="0" smtClean="0"/>
              <a:t>.</a:t>
            </a:r>
          </a:p>
          <a:p>
            <a:endParaRPr lang="en-AU" sz="2000" b="1" dirty="0"/>
          </a:p>
          <a:p>
            <a:r>
              <a:rPr lang="en-AU" sz="2000" b="1" dirty="0" smtClean="0"/>
              <a:t>Even small changes can have a cumulative effect on safety through ‘</a:t>
            </a:r>
            <a:r>
              <a:rPr lang="en-AU" sz="2000" b="1" dirty="0">
                <a:solidFill>
                  <a:schemeClr val="accent2"/>
                </a:solidFill>
              </a:rPr>
              <a:t>Practical Drift</a:t>
            </a:r>
            <a:r>
              <a:rPr lang="en-AU" sz="2000" b="1" dirty="0" smtClean="0"/>
              <a:t>’.</a:t>
            </a:r>
          </a:p>
          <a:p>
            <a:endParaRPr lang="en-AU" sz="2000" b="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09213" y="829756"/>
            <a:ext cx="3824514" cy="4876800"/>
          </a:xfrm>
          <a:prstGeom prst="rect">
            <a:avLst/>
          </a:prstGeom>
          <a:ln>
            <a:noFill/>
          </a:ln>
          <a:effectLst>
            <a:softEdge rad="112500"/>
          </a:effectLst>
        </p:spPr>
      </p:pic>
    </p:spTree>
    <p:extLst>
      <p:ext uri="{BB962C8B-B14F-4D97-AF65-F5344CB8AC3E}">
        <p14:creationId xmlns:p14="http://schemas.microsoft.com/office/powerpoint/2010/main" val="282949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i="1" dirty="0" smtClean="0"/>
              <a:t>DASR SMS </a:t>
            </a:r>
            <a:r>
              <a:rPr lang="en-AU" dirty="0" smtClean="0"/>
              <a:t>Requirements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13</a:t>
            </a:fld>
            <a:endParaRPr lang="en-AU" dirty="0"/>
          </a:p>
        </p:txBody>
      </p:sp>
      <p:pic>
        <p:nvPicPr>
          <p:cNvPr id="3" name="Picture 2"/>
          <p:cNvPicPr>
            <a:picLocks noChangeAspect="1"/>
          </p:cNvPicPr>
          <p:nvPr/>
        </p:nvPicPr>
        <p:blipFill>
          <a:blip r:embed="rId3"/>
          <a:stretch>
            <a:fillRect/>
          </a:stretch>
        </p:blipFill>
        <p:spPr>
          <a:xfrm>
            <a:off x="167984" y="829756"/>
            <a:ext cx="11835114" cy="1620456"/>
          </a:xfrm>
          <a:prstGeom prst="rect">
            <a:avLst/>
          </a:prstGeom>
        </p:spPr>
      </p:pic>
      <p:cxnSp>
        <p:nvCxnSpPr>
          <p:cNvPr id="10" name="Straight Arrow Connector 9"/>
          <p:cNvCxnSpPr>
            <a:stCxn id="3" idx="2"/>
          </p:cNvCxnSpPr>
          <p:nvPr/>
        </p:nvCxnSpPr>
        <p:spPr>
          <a:xfrm>
            <a:off x="6085541" y="2450212"/>
            <a:ext cx="0" cy="1226741"/>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676965" y="2407024"/>
            <a:ext cx="1" cy="1269929"/>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2522073" y="2407023"/>
            <a:ext cx="2372659" cy="1227644"/>
          </a:xfrm>
          <a:prstGeom prst="bentConnector3">
            <a:avLst>
              <a:gd name="adj1" fmla="val 99874"/>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25788" y="2057400"/>
            <a:ext cx="672353" cy="34962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5413188" y="2087141"/>
            <a:ext cx="2759262" cy="34962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9933743" y="2049648"/>
            <a:ext cx="1417919" cy="34962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1634192" y="3857935"/>
            <a:ext cx="1775761" cy="52322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sz="2800" dirty="0" smtClean="0"/>
              <a:t>Process</a:t>
            </a:r>
            <a:endParaRPr lang="en-AU" sz="2800" dirty="0"/>
          </a:p>
        </p:txBody>
      </p:sp>
      <p:sp>
        <p:nvSpPr>
          <p:cNvPr id="30" name="TextBox 29"/>
          <p:cNvSpPr txBox="1"/>
          <p:nvPr/>
        </p:nvSpPr>
        <p:spPr>
          <a:xfrm>
            <a:off x="5136776" y="3857935"/>
            <a:ext cx="1896036" cy="954107"/>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sz="2800" dirty="0" smtClean="0"/>
              <a:t>Identifies</a:t>
            </a:r>
          </a:p>
          <a:p>
            <a:pPr algn="ctr"/>
            <a:r>
              <a:rPr lang="en-AU" sz="2800" dirty="0" smtClean="0"/>
              <a:t>Hazards</a:t>
            </a:r>
            <a:endParaRPr lang="en-AU" sz="2800" dirty="0"/>
          </a:p>
        </p:txBody>
      </p:sp>
      <p:sp>
        <p:nvSpPr>
          <p:cNvPr id="31" name="TextBox 30"/>
          <p:cNvSpPr txBox="1"/>
          <p:nvPr/>
        </p:nvSpPr>
        <p:spPr>
          <a:xfrm>
            <a:off x="9728947" y="3857934"/>
            <a:ext cx="1896036" cy="954107"/>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sz="2800" dirty="0" smtClean="0"/>
              <a:t>Manages Risks</a:t>
            </a:r>
            <a:endParaRPr lang="en-AU" sz="2800" dirty="0"/>
          </a:p>
        </p:txBody>
      </p:sp>
      <p:sp>
        <p:nvSpPr>
          <p:cNvPr id="32" name="TextBox 31"/>
          <p:cNvSpPr txBox="1"/>
          <p:nvPr/>
        </p:nvSpPr>
        <p:spPr>
          <a:xfrm>
            <a:off x="263527" y="5740774"/>
            <a:ext cx="11663371" cy="707886"/>
          </a:xfrm>
          <a:prstGeom prst="rect">
            <a:avLst/>
          </a:prstGeom>
          <a:noFill/>
        </p:spPr>
        <p:txBody>
          <a:bodyPr wrap="square" rtlCol="0">
            <a:spAutoFit/>
          </a:bodyPr>
          <a:lstStyle/>
          <a:p>
            <a:pPr algn="ctr"/>
            <a:r>
              <a:rPr lang="en-AU" sz="2000" dirty="0" smtClean="0"/>
              <a:t>From the point of view of </a:t>
            </a:r>
            <a:r>
              <a:rPr lang="en-AU" sz="2000" i="1" dirty="0" smtClean="0"/>
              <a:t>DASR SMS, </a:t>
            </a:r>
            <a:r>
              <a:rPr lang="en-AU" sz="2000" dirty="0" smtClean="0"/>
              <a:t>the </a:t>
            </a:r>
            <a:r>
              <a:rPr lang="en-AU" sz="2000" b="1" dirty="0" smtClean="0"/>
              <a:t>Management of Change (3.2)</a:t>
            </a:r>
            <a:r>
              <a:rPr lang="en-AU" sz="2000" dirty="0" smtClean="0"/>
              <a:t> is an extension of </a:t>
            </a:r>
          </a:p>
          <a:p>
            <a:pPr algn="ctr"/>
            <a:r>
              <a:rPr lang="en-AU" sz="2000" b="1" dirty="0" smtClean="0"/>
              <a:t>Hazard ID (2.1)</a:t>
            </a:r>
            <a:r>
              <a:rPr lang="en-AU" sz="2000" dirty="0" smtClean="0"/>
              <a:t> and </a:t>
            </a:r>
            <a:r>
              <a:rPr lang="en-AU" sz="2000" b="1" dirty="0" smtClean="0"/>
              <a:t>Risk Assessment and Mitigation (2.2).</a:t>
            </a:r>
            <a:endParaRPr lang="en-AU" sz="2000" b="1" dirty="0"/>
          </a:p>
        </p:txBody>
      </p:sp>
      <p:sp>
        <p:nvSpPr>
          <p:cNvPr id="33" name="TextBox 32"/>
          <p:cNvSpPr txBox="1"/>
          <p:nvPr/>
        </p:nvSpPr>
        <p:spPr>
          <a:xfrm>
            <a:off x="497541" y="3888712"/>
            <a:ext cx="1136651" cy="461665"/>
          </a:xfrm>
          <a:prstGeom prst="rect">
            <a:avLst/>
          </a:prstGeom>
          <a:noFill/>
        </p:spPr>
        <p:txBody>
          <a:bodyPr wrap="square" rtlCol="0">
            <a:spAutoFit/>
          </a:bodyPr>
          <a:lstStyle/>
          <a:p>
            <a:pPr algn="ctr"/>
            <a:r>
              <a:rPr lang="en-AU" sz="2400" dirty="0" smtClean="0"/>
              <a:t>A…</a:t>
            </a:r>
            <a:endParaRPr lang="en-AU" sz="2400" dirty="0"/>
          </a:p>
        </p:txBody>
      </p:sp>
      <p:sp>
        <p:nvSpPr>
          <p:cNvPr id="34" name="TextBox 33"/>
          <p:cNvSpPr txBox="1"/>
          <p:nvPr/>
        </p:nvSpPr>
        <p:spPr>
          <a:xfrm>
            <a:off x="3409954" y="3888712"/>
            <a:ext cx="1726822" cy="461665"/>
          </a:xfrm>
          <a:prstGeom prst="rect">
            <a:avLst/>
          </a:prstGeom>
          <a:noFill/>
        </p:spPr>
        <p:txBody>
          <a:bodyPr wrap="square" rtlCol="0">
            <a:spAutoFit/>
          </a:bodyPr>
          <a:lstStyle/>
          <a:p>
            <a:pPr algn="ctr"/>
            <a:r>
              <a:rPr lang="en-AU" sz="2400" dirty="0" smtClean="0"/>
              <a:t>…that…</a:t>
            </a:r>
            <a:endParaRPr lang="en-AU" sz="2400" dirty="0"/>
          </a:p>
        </p:txBody>
      </p:sp>
      <p:sp>
        <p:nvSpPr>
          <p:cNvPr id="35" name="TextBox 34"/>
          <p:cNvSpPr txBox="1"/>
          <p:nvPr/>
        </p:nvSpPr>
        <p:spPr>
          <a:xfrm>
            <a:off x="7032812" y="3857934"/>
            <a:ext cx="2696135" cy="461665"/>
          </a:xfrm>
          <a:prstGeom prst="rect">
            <a:avLst/>
          </a:prstGeom>
          <a:noFill/>
        </p:spPr>
        <p:txBody>
          <a:bodyPr wrap="square" rtlCol="0">
            <a:spAutoFit/>
          </a:bodyPr>
          <a:lstStyle/>
          <a:p>
            <a:pPr algn="ctr"/>
            <a:r>
              <a:rPr lang="en-AU" sz="2400" dirty="0" smtClean="0"/>
              <a:t>…and…</a:t>
            </a:r>
            <a:endParaRPr lang="en-AU" sz="2400" dirty="0"/>
          </a:p>
        </p:txBody>
      </p:sp>
    </p:spTree>
    <p:extLst>
      <p:ext uri="{BB962C8B-B14F-4D97-AF65-F5344CB8AC3E}">
        <p14:creationId xmlns:p14="http://schemas.microsoft.com/office/powerpoint/2010/main" val="242606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i="1" dirty="0" smtClean="0"/>
              <a:t>DASR SMS </a:t>
            </a:r>
            <a:r>
              <a:rPr lang="en-AU" dirty="0" smtClean="0"/>
              <a:t>Requirements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14</a:t>
            </a:fld>
            <a:endParaRPr lang="en-AU" dirty="0"/>
          </a:p>
        </p:txBody>
      </p:sp>
      <p:pic>
        <p:nvPicPr>
          <p:cNvPr id="2" name="Picture 1"/>
          <p:cNvPicPr>
            <a:picLocks noChangeAspect="1"/>
          </p:cNvPicPr>
          <p:nvPr/>
        </p:nvPicPr>
        <p:blipFill>
          <a:blip r:embed="rId3"/>
          <a:stretch>
            <a:fillRect/>
          </a:stretch>
        </p:blipFill>
        <p:spPr>
          <a:xfrm>
            <a:off x="263527" y="829756"/>
            <a:ext cx="8586957" cy="5336241"/>
          </a:xfrm>
          <a:prstGeom prst="rect">
            <a:avLst/>
          </a:prstGeom>
        </p:spPr>
      </p:pic>
      <p:sp>
        <p:nvSpPr>
          <p:cNvPr id="21" name="Rectangle 20"/>
          <p:cNvSpPr/>
          <p:nvPr/>
        </p:nvSpPr>
        <p:spPr>
          <a:xfrm>
            <a:off x="2353236" y="2111188"/>
            <a:ext cx="5217458" cy="21515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2353236" y="2528047"/>
            <a:ext cx="3415552" cy="24204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236693" y="2918011"/>
            <a:ext cx="5723965" cy="24204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ight Brace 7"/>
          <p:cNvSpPr/>
          <p:nvPr/>
        </p:nvSpPr>
        <p:spPr>
          <a:xfrm>
            <a:off x="8377518" y="3294529"/>
            <a:ext cx="672353" cy="2608730"/>
          </a:xfrm>
          <a:prstGeom prst="rightBrac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ln w="38100">
                <a:solidFill>
                  <a:schemeClr val="tx1"/>
                </a:solidFill>
              </a:ln>
            </a:endParaRPr>
          </a:p>
        </p:txBody>
      </p:sp>
      <p:sp>
        <p:nvSpPr>
          <p:cNvPr id="12" name="Rectangle 11"/>
          <p:cNvSpPr/>
          <p:nvPr/>
        </p:nvSpPr>
        <p:spPr>
          <a:xfrm>
            <a:off x="1534086" y="1714499"/>
            <a:ext cx="1571064" cy="19498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061011" y="1714499"/>
            <a:ext cx="4501963" cy="19498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p:cNvSpPr/>
          <p:nvPr/>
        </p:nvSpPr>
        <p:spPr>
          <a:xfrm>
            <a:off x="9199661" y="1266836"/>
            <a:ext cx="2472386" cy="40680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tx1">
                    <a:lumMod val="65000"/>
                    <a:lumOff val="35000"/>
                  </a:schemeClr>
                </a:solidFill>
              </a:rPr>
              <a:t>Defined </a:t>
            </a:r>
            <a:r>
              <a:rPr lang="en-AU" b="1" dirty="0" smtClean="0">
                <a:solidFill>
                  <a:schemeClr val="tx1">
                    <a:lumMod val="65000"/>
                    <a:lumOff val="35000"/>
                  </a:schemeClr>
                </a:solidFill>
              </a:rPr>
              <a:t>Process</a:t>
            </a:r>
            <a:endParaRPr lang="en-AU" dirty="0" smtClean="0">
              <a:solidFill>
                <a:schemeClr val="tx1">
                  <a:lumMod val="65000"/>
                  <a:lumOff val="35000"/>
                </a:schemeClr>
              </a:solidFill>
            </a:endParaRPr>
          </a:p>
        </p:txBody>
      </p:sp>
      <p:sp>
        <p:nvSpPr>
          <p:cNvPr id="15" name="Rounded Rectangle 14"/>
          <p:cNvSpPr/>
          <p:nvPr/>
        </p:nvSpPr>
        <p:spPr>
          <a:xfrm>
            <a:off x="9199661" y="1726484"/>
            <a:ext cx="2472386" cy="40680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lumMod val="65000"/>
                    <a:lumOff val="35000"/>
                  </a:schemeClr>
                </a:solidFill>
              </a:rPr>
              <a:t>Hazard ID &amp; RM</a:t>
            </a:r>
            <a:endParaRPr lang="en-AU" dirty="0" smtClean="0">
              <a:solidFill>
                <a:schemeClr val="tx1">
                  <a:lumMod val="65000"/>
                  <a:lumOff val="35000"/>
                </a:schemeClr>
              </a:solidFill>
            </a:endParaRPr>
          </a:p>
        </p:txBody>
      </p:sp>
      <p:sp>
        <p:nvSpPr>
          <p:cNvPr id="16" name="Rounded Rectangle 15"/>
          <p:cNvSpPr/>
          <p:nvPr/>
        </p:nvSpPr>
        <p:spPr>
          <a:xfrm>
            <a:off x="9199661" y="2205318"/>
            <a:ext cx="2472386" cy="40680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lumMod val="65000"/>
                    <a:lumOff val="35000"/>
                  </a:schemeClr>
                </a:solidFill>
              </a:rPr>
              <a:t>Stakeholders Eng.</a:t>
            </a:r>
            <a:endParaRPr lang="en-AU" dirty="0" smtClean="0">
              <a:solidFill>
                <a:schemeClr val="tx1">
                  <a:lumMod val="65000"/>
                  <a:lumOff val="35000"/>
                </a:schemeClr>
              </a:solidFill>
            </a:endParaRPr>
          </a:p>
        </p:txBody>
      </p:sp>
      <p:sp>
        <p:nvSpPr>
          <p:cNvPr id="17" name="Rounded Rectangle 16"/>
          <p:cNvSpPr/>
          <p:nvPr/>
        </p:nvSpPr>
        <p:spPr>
          <a:xfrm>
            <a:off x="9199661" y="2684152"/>
            <a:ext cx="2472386" cy="40680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lumMod val="65000"/>
                    <a:lumOff val="35000"/>
                  </a:schemeClr>
                </a:solidFill>
              </a:rPr>
              <a:t>Reviews Risk </a:t>
            </a:r>
            <a:r>
              <a:rPr lang="en-AU" b="1" dirty="0" err="1" smtClean="0">
                <a:solidFill>
                  <a:schemeClr val="tx1">
                    <a:lumMod val="65000"/>
                    <a:lumOff val="35000"/>
                  </a:schemeClr>
                </a:solidFill>
              </a:rPr>
              <a:t>Ass’ts</a:t>
            </a:r>
            <a:endParaRPr lang="en-AU" dirty="0" smtClean="0">
              <a:solidFill>
                <a:schemeClr val="tx1">
                  <a:lumMod val="65000"/>
                  <a:lumOff val="35000"/>
                </a:schemeClr>
              </a:solidFill>
            </a:endParaRPr>
          </a:p>
        </p:txBody>
      </p:sp>
      <p:sp>
        <p:nvSpPr>
          <p:cNvPr id="18" name="Rounded Rectangle 17"/>
          <p:cNvSpPr/>
          <p:nvPr/>
        </p:nvSpPr>
        <p:spPr>
          <a:xfrm>
            <a:off x="9199661" y="4395493"/>
            <a:ext cx="2472386" cy="40680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smtClean="0">
                <a:solidFill>
                  <a:schemeClr val="tx1">
                    <a:lumMod val="65000"/>
                    <a:lumOff val="35000"/>
                  </a:schemeClr>
                </a:solidFill>
              </a:rPr>
              <a:t>Defined Triggers</a:t>
            </a:r>
            <a:endParaRPr lang="en-AU" dirty="0" smtClean="0">
              <a:solidFill>
                <a:schemeClr val="tx1">
                  <a:lumMod val="65000"/>
                  <a:lumOff val="35000"/>
                </a:schemeClr>
              </a:solidFill>
            </a:endParaRPr>
          </a:p>
        </p:txBody>
      </p:sp>
      <p:cxnSp>
        <p:nvCxnSpPr>
          <p:cNvPr id="19" name="Straight Arrow Connector 18"/>
          <p:cNvCxnSpPr>
            <a:stCxn id="14" idx="1"/>
          </p:cNvCxnSpPr>
          <p:nvPr/>
        </p:nvCxnSpPr>
        <p:spPr>
          <a:xfrm flipH="1">
            <a:off x="8562975" y="1470237"/>
            <a:ext cx="636686" cy="32517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1"/>
          </p:cNvCxnSpPr>
          <p:nvPr/>
        </p:nvCxnSpPr>
        <p:spPr>
          <a:xfrm flipH="1" flipV="1">
            <a:off x="8562975" y="1811991"/>
            <a:ext cx="636686" cy="11789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1"/>
          </p:cNvCxnSpPr>
          <p:nvPr/>
        </p:nvCxnSpPr>
        <p:spPr>
          <a:xfrm flipH="1" flipV="1">
            <a:off x="7639051" y="2218765"/>
            <a:ext cx="1560610" cy="18995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1"/>
          </p:cNvCxnSpPr>
          <p:nvPr/>
        </p:nvCxnSpPr>
        <p:spPr>
          <a:xfrm flipH="1" flipV="1">
            <a:off x="5768789" y="2618843"/>
            <a:ext cx="3430872" cy="26871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9199661" y="5728200"/>
            <a:ext cx="2316064" cy="672699"/>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Tree>
    <p:extLst>
      <p:ext uri="{BB962C8B-B14F-4D97-AF65-F5344CB8AC3E}">
        <p14:creationId xmlns:p14="http://schemas.microsoft.com/office/powerpoint/2010/main" val="169211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526" y="829756"/>
            <a:ext cx="6861174" cy="5490213"/>
          </a:xfrm>
        </p:spPr>
        <p:txBody>
          <a:bodyPr/>
          <a:lstStyle/>
          <a:p>
            <a:r>
              <a:rPr lang="en-AU" sz="2000" dirty="0" smtClean="0"/>
              <a:t>It can take many forms or names:</a:t>
            </a:r>
            <a:endParaRPr lang="en-AU" dirty="0" smtClean="0"/>
          </a:p>
          <a:p>
            <a:endParaRPr lang="en-AU" dirty="0" smtClean="0"/>
          </a:p>
          <a:p>
            <a:pPr lvl="1"/>
            <a:r>
              <a:rPr lang="en-AU" sz="2000" dirty="0" smtClean="0"/>
              <a:t>A Unit Succession </a:t>
            </a:r>
            <a:r>
              <a:rPr lang="en-AU" sz="2000" dirty="0"/>
              <a:t>P</a:t>
            </a:r>
            <a:r>
              <a:rPr lang="en-AU" sz="2000" dirty="0" smtClean="0"/>
              <a:t>lan.</a:t>
            </a:r>
          </a:p>
          <a:p>
            <a:pPr lvl="1"/>
            <a:endParaRPr lang="en-AU" sz="2000" dirty="0" smtClean="0"/>
          </a:p>
          <a:p>
            <a:pPr lvl="1"/>
            <a:r>
              <a:rPr lang="en-AU" sz="2000" dirty="0" smtClean="0"/>
              <a:t>Part of Project Management Plan.</a:t>
            </a:r>
          </a:p>
          <a:p>
            <a:pPr lvl="1"/>
            <a:endParaRPr lang="en-AU" sz="2000" dirty="0" smtClean="0"/>
          </a:p>
          <a:p>
            <a:pPr lvl="1"/>
            <a:r>
              <a:rPr lang="en-AU" sz="2000" dirty="0" smtClean="0"/>
              <a:t>A Brief.</a:t>
            </a:r>
          </a:p>
          <a:p>
            <a:pPr lvl="1"/>
            <a:endParaRPr lang="en-AU" sz="2000" dirty="0"/>
          </a:p>
          <a:p>
            <a:pPr lvl="1"/>
            <a:r>
              <a:rPr lang="en-AU" sz="2000" dirty="0" smtClean="0"/>
              <a:t>Document Change Proposal</a:t>
            </a:r>
          </a:p>
          <a:p>
            <a:pPr lvl="1"/>
            <a:endParaRPr lang="en-AU" sz="2000" dirty="0"/>
          </a:p>
          <a:p>
            <a:pPr lvl="1"/>
            <a:r>
              <a:rPr lang="en-AU" sz="2000" dirty="0" smtClean="0"/>
              <a:t>Change Management Form</a:t>
            </a:r>
          </a:p>
          <a:p>
            <a:pPr lvl="1"/>
            <a:endParaRPr lang="en-AU" sz="2000" dirty="0" smtClean="0"/>
          </a:p>
          <a:p>
            <a:pPr lvl="1"/>
            <a:r>
              <a:rPr lang="en-AU" sz="2000" dirty="0" smtClean="0"/>
              <a:t>An Advisory circular.</a:t>
            </a:r>
          </a:p>
          <a:p>
            <a:pPr lvl="1"/>
            <a:endParaRPr lang="en-AU" sz="2000" dirty="0"/>
          </a:p>
          <a:p>
            <a:r>
              <a:rPr lang="en-AU" sz="2200" dirty="0" smtClean="0"/>
              <a:t>Whatever they are called, make sure your OIP identifies what they are and how they are managed.</a:t>
            </a:r>
            <a:endParaRPr lang="en-AU" sz="2200" dirty="0"/>
          </a:p>
        </p:txBody>
      </p:sp>
      <p:sp>
        <p:nvSpPr>
          <p:cNvPr id="6" name="Text Placeholder 5"/>
          <p:cNvSpPr>
            <a:spLocks noGrp="1"/>
          </p:cNvSpPr>
          <p:nvPr>
            <p:ph type="body" sz="quarter" idx="16"/>
          </p:nvPr>
        </p:nvSpPr>
        <p:spPr/>
        <p:txBody>
          <a:bodyPr/>
          <a:lstStyle/>
          <a:p>
            <a:r>
              <a:rPr lang="en-AU" dirty="0" smtClean="0"/>
              <a:t>What should it be called?</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15</a:t>
            </a:fld>
            <a:endParaRPr lang="en-AU" dirty="0"/>
          </a:p>
        </p:txBody>
      </p:sp>
      <p:pic>
        <p:nvPicPr>
          <p:cNvPr id="11" name="Picture 10"/>
          <p:cNvPicPr>
            <a:picLocks noChangeAspect="1"/>
          </p:cNvPicPr>
          <p:nvPr/>
        </p:nvPicPr>
        <p:blipFill>
          <a:blip r:embed="rId3"/>
          <a:stretch>
            <a:fillRect/>
          </a:stretch>
        </p:blipFill>
        <p:spPr>
          <a:xfrm>
            <a:off x="9780301" y="3088599"/>
            <a:ext cx="2230723" cy="3181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stretch>
            <a:fillRect/>
          </a:stretch>
        </p:blipFill>
        <p:spPr>
          <a:xfrm>
            <a:off x="7372350" y="3088598"/>
            <a:ext cx="2292027" cy="3181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5"/>
          <a:srcRect t="41026"/>
          <a:stretch/>
        </p:blipFill>
        <p:spPr>
          <a:xfrm>
            <a:off x="7372351" y="349564"/>
            <a:ext cx="4638674" cy="2612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971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The </a:t>
            </a:r>
            <a:r>
              <a:rPr lang="en-AU" dirty="0" smtClean="0"/>
              <a:t>Management of Change Process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16</a:t>
            </a:fld>
            <a:endParaRPr lang="en-AU" dirty="0"/>
          </a:p>
        </p:txBody>
      </p:sp>
      <p:sp>
        <p:nvSpPr>
          <p:cNvPr id="9" name="Rounded Rectangle 8"/>
          <p:cNvSpPr/>
          <p:nvPr/>
        </p:nvSpPr>
        <p:spPr>
          <a:xfrm>
            <a:off x="7748337" y="308355"/>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
        <p:nvSpPr>
          <p:cNvPr id="10" name="Text Placeholder 4"/>
          <p:cNvSpPr txBox="1">
            <a:spLocks/>
          </p:cNvSpPr>
          <p:nvPr/>
        </p:nvSpPr>
        <p:spPr>
          <a:xfrm>
            <a:off x="263526" y="1098586"/>
            <a:ext cx="5575800" cy="791058"/>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2000" b="1" dirty="0" smtClean="0"/>
              <a:t>Communicate &amp; Consult</a:t>
            </a:r>
          </a:p>
          <a:p>
            <a:pPr lvl="1">
              <a:buFont typeface="Arial" panose="020B0604020202020204" pitchFamily="34" charset="0"/>
              <a:buChar char="•"/>
            </a:pPr>
            <a:r>
              <a:rPr lang="en-AU" sz="1800" dirty="0" smtClean="0"/>
              <a:t>Engage stakeholders, build acceptance.</a:t>
            </a:r>
          </a:p>
        </p:txBody>
      </p:sp>
      <p:cxnSp>
        <p:nvCxnSpPr>
          <p:cNvPr id="13" name="Straight Arrow Connector 12"/>
          <p:cNvCxnSpPr/>
          <p:nvPr/>
        </p:nvCxnSpPr>
        <p:spPr>
          <a:xfrm flipV="1">
            <a:off x="6267450" y="487553"/>
            <a:ext cx="1200150" cy="95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3980661b-e821-4181-bdc7-524bcc1ed15a@d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8668" y="2177977"/>
            <a:ext cx="3997897" cy="3022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86725" y="5353050"/>
            <a:ext cx="3609975" cy="646331"/>
          </a:xfrm>
          <a:prstGeom prst="rect">
            <a:avLst/>
          </a:prstGeom>
          <a:noFill/>
        </p:spPr>
        <p:txBody>
          <a:bodyPr wrap="square" rtlCol="0">
            <a:spAutoFit/>
          </a:bodyPr>
          <a:lstStyle/>
          <a:p>
            <a:pPr algn="ctr"/>
            <a:r>
              <a:rPr lang="en-AU" b="1" i="1" dirty="0" smtClean="0"/>
              <a:t>Example: </a:t>
            </a:r>
            <a:r>
              <a:rPr lang="en-AU" i="1" dirty="0" smtClean="0"/>
              <a:t>Posting Cycle</a:t>
            </a:r>
          </a:p>
          <a:p>
            <a:pPr algn="ctr"/>
            <a:r>
              <a:rPr lang="en-AU" i="1" dirty="0" smtClean="0"/>
              <a:t>(Major Turnover Event)</a:t>
            </a:r>
            <a:endParaRPr lang="en-AU" i="1" dirty="0"/>
          </a:p>
        </p:txBody>
      </p:sp>
      <p:sp>
        <p:nvSpPr>
          <p:cNvPr id="17" name="Text Placeholder 4"/>
          <p:cNvSpPr txBox="1">
            <a:spLocks/>
          </p:cNvSpPr>
          <p:nvPr/>
        </p:nvSpPr>
        <p:spPr>
          <a:xfrm>
            <a:off x="263526" y="2263041"/>
            <a:ext cx="5575800" cy="781951"/>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AU" sz="2000" b="1" dirty="0" smtClean="0"/>
              <a:t>Develop </a:t>
            </a:r>
            <a:r>
              <a:rPr lang="en-AU" sz="2000" b="1" dirty="0"/>
              <a:t>Case for Change</a:t>
            </a:r>
          </a:p>
          <a:p>
            <a:pPr lvl="1">
              <a:buFont typeface="Arial" panose="020B0604020202020204" pitchFamily="34" charset="0"/>
              <a:buChar char="•"/>
            </a:pPr>
            <a:r>
              <a:rPr lang="en-AU" sz="1800" dirty="0" smtClean="0"/>
              <a:t>Define need, benefits and criticality</a:t>
            </a:r>
          </a:p>
        </p:txBody>
      </p:sp>
      <p:sp>
        <p:nvSpPr>
          <p:cNvPr id="18" name="Text Placeholder 4"/>
          <p:cNvSpPr txBox="1">
            <a:spLocks/>
          </p:cNvSpPr>
          <p:nvPr/>
        </p:nvSpPr>
        <p:spPr>
          <a:xfrm>
            <a:off x="263526" y="3415459"/>
            <a:ext cx="5575800" cy="784565"/>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AU" sz="2000" b="1" dirty="0" smtClean="0"/>
              <a:t>Risk Assessment &amp; Planning</a:t>
            </a:r>
            <a:endParaRPr lang="en-AU" sz="2000" b="1" dirty="0"/>
          </a:p>
          <a:p>
            <a:pPr lvl="1">
              <a:buFont typeface="Arial" panose="020B0604020202020204" pitchFamily="34" charset="0"/>
              <a:buChar char="•"/>
            </a:pPr>
            <a:r>
              <a:rPr lang="en-AU" sz="1800" dirty="0" smtClean="0"/>
              <a:t>Identify hazards and risks (new and existing)</a:t>
            </a:r>
          </a:p>
        </p:txBody>
      </p:sp>
      <p:sp>
        <p:nvSpPr>
          <p:cNvPr id="19" name="Text Placeholder 4"/>
          <p:cNvSpPr txBox="1">
            <a:spLocks/>
          </p:cNvSpPr>
          <p:nvPr/>
        </p:nvSpPr>
        <p:spPr>
          <a:xfrm>
            <a:off x="263526" y="4567878"/>
            <a:ext cx="5575800" cy="787178"/>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AU" sz="2000" b="1" dirty="0" smtClean="0"/>
              <a:t>Phased Plan &amp; Approval</a:t>
            </a:r>
            <a:endParaRPr lang="en-AU" sz="2000" b="1" dirty="0"/>
          </a:p>
          <a:p>
            <a:pPr lvl="1">
              <a:buFont typeface="Arial" panose="020B0604020202020204" pitchFamily="34" charset="0"/>
              <a:buChar char="•"/>
            </a:pPr>
            <a:r>
              <a:rPr lang="en-AU" sz="1800" dirty="0" smtClean="0"/>
              <a:t>Who, what, when, how &amp; Decision to proceed</a:t>
            </a:r>
          </a:p>
        </p:txBody>
      </p:sp>
      <p:sp>
        <p:nvSpPr>
          <p:cNvPr id="20" name="Text Placeholder 4"/>
          <p:cNvSpPr txBox="1">
            <a:spLocks/>
          </p:cNvSpPr>
          <p:nvPr/>
        </p:nvSpPr>
        <p:spPr>
          <a:xfrm>
            <a:off x="263526" y="5720295"/>
            <a:ext cx="5575800" cy="674155"/>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r>
              <a:rPr lang="en-AU" sz="2000" b="1" dirty="0" smtClean="0"/>
              <a:t>Implement, Monitor &amp; Review</a:t>
            </a:r>
            <a:endParaRPr lang="en-AU" sz="1800" b="1" dirty="0" smtClean="0"/>
          </a:p>
          <a:p>
            <a:pPr lvl="1">
              <a:buFont typeface="Arial" panose="020B0604020202020204" pitchFamily="34" charset="0"/>
              <a:buChar char="•"/>
            </a:pPr>
            <a:r>
              <a:rPr lang="en-AU" sz="1800" dirty="0" smtClean="0"/>
              <a:t>Execute with flexibility and track performance</a:t>
            </a:r>
          </a:p>
        </p:txBody>
      </p:sp>
    </p:spTree>
    <p:extLst>
      <p:ext uri="{BB962C8B-B14F-4D97-AF65-F5344CB8AC3E}">
        <p14:creationId xmlns:p14="http://schemas.microsoft.com/office/powerpoint/2010/main" val="148740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The </a:t>
            </a:r>
            <a:r>
              <a:rPr lang="en-AU" dirty="0" smtClean="0"/>
              <a:t>Management of Change Process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17</a:t>
            </a:fld>
            <a:endParaRPr lang="en-AU" dirty="0"/>
          </a:p>
        </p:txBody>
      </p:sp>
      <p:sp>
        <p:nvSpPr>
          <p:cNvPr id="9" name="Rounded Rectangle 8"/>
          <p:cNvSpPr/>
          <p:nvPr/>
        </p:nvSpPr>
        <p:spPr>
          <a:xfrm>
            <a:off x="7748337" y="308355"/>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
        <p:nvSpPr>
          <p:cNvPr id="10" name="Text Placeholder 4"/>
          <p:cNvSpPr txBox="1">
            <a:spLocks/>
          </p:cNvSpPr>
          <p:nvPr/>
        </p:nvSpPr>
        <p:spPr>
          <a:xfrm>
            <a:off x="263526" y="1098586"/>
            <a:ext cx="5575800" cy="791058"/>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2000" b="1" dirty="0" smtClean="0"/>
              <a:t>Communicate &amp; Consult</a:t>
            </a:r>
          </a:p>
          <a:p>
            <a:pPr lvl="1">
              <a:buFont typeface="Arial" panose="020B0604020202020204" pitchFamily="34" charset="0"/>
              <a:buChar char="•"/>
            </a:pPr>
            <a:r>
              <a:rPr lang="en-AU" sz="1800" dirty="0" smtClean="0"/>
              <a:t>Engage stakeholders, build acceptance.</a:t>
            </a:r>
          </a:p>
        </p:txBody>
      </p:sp>
      <p:sp>
        <p:nvSpPr>
          <p:cNvPr id="11" name="Text Placeholder 4"/>
          <p:cNvSpPr txBox="1">
            <a:spLocks/>
          </p:cNvSpPr>
          <p:nvPr/>
        </p:nvSpPr>
        <p:spPr>
          <a:xfrm>
            <a:off x="263526" y="2265654"/>
            <a:ext cx="5575800" cy="781951"/>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2"/>
            </a:pPr>
            <a:r>
              <a:rPr lang="en-AU" sz="2000" b="1" dirty="0" smtClean="0">
                <a:solidFill>
                  <a:schemeClr val="bg1">
                    <a:lumMod val="85000"/>
                  </a:schemeClr>
                </a:solidFill>
              </a:rPr>
              <a:t>Develop </a:t>
            </a:r>
            <a:r>
              <a:rPr lang="en-AU" sz="2000" b="1" dirty="0">
                <a:solidFill>
                  <a:schemeClr val="bg1">
                    <a:lumMod val="85000"/>
                  </a:schemeClr>
                </a:solidFill>
              </a:rPr>
              <a:t>Case for Change</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Define need, benefits and criticality</a:t>
            </a:r>
          </a:p>
        </p:txBody>
      </p:sp>
      <p:sp>
        <p:nvSpPr>
          <p:cNvPr id="12" name="Text Placeholder 4"/>
          <p:cNvSpPr txBox="1">
            <a:spLocks/>
          </p:cNvSpPr>
          <p:nvPr/>
        </p:nvSpPr>
        <p:spPr>
          <a:xfrm>
            <a:off x="263526" y="3415459"/>
            <a:ext cx="5575800" cy="78456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3"/>
            </a:pPr>
            <a:r>
              <a:rPr lang="en-AU" sz="2000" b="1" dirty="0" smtClean="0">
                <a:solidFill>
                  <a:schemeClr val="bg1">
                    <a:lumMod val="85000"/>
                  </a:schemeClr>
                </a:solidFill>
              </a:rPr>
              <a:t>Risk Assessment &amp; Planning</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Identify hazards and risks (new and existing)</a:t>
            </a:r>
          </a:p>
        </p:txBody>
      </p:sp>
      <p:sp>
        <p:nvSpPr>
          <p:cNvPr id="14" name="Text Placeholder 4"/>
          <p:cNvSpPr txBox="1">
            <a:spLocks/>
          </p:cNvSpPr>
          <p:nvPr/>
        </p:nvSpPr>
        <p:spPr>
          <a:xfrm>
            <a:off x="263526" y="4567878"/>
            <a:ext cx="5575800" cy="78717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4"/>
            </a:pPr>
            <a:r>
              <a:rPr lang="en-AU" sz="2000" b="1" dirty="0" smtClean="0">
                <a:solidFill>
                  <a:schemeClr val="bg1">
                    <a:lumMod val="85000"/>
                  </a:schemeClr>
                </a:solidFill>
              </a:rPr>
              <a:t>Phased Plan &amp; Approval</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Who, what, when, how &amp; Decision to proceed</a:t>
            </a:r>
          </a:p>
        </p:txBody>
      </p:sp>
      <p:sp>
        <p:nvSpPr>
          <p:cNvPr id="15" name="Text Placeholder 4"/>
          <p:cNvSpPr txBox="1">
            <a:spLocks/>
          </p:cNvSpPr>
          <p:nvPr/>
        </p:nvSpPr>
        <p:spPr>
          <a:xfrm>
            <a:off x="263526" y="5720295"/>
            <a:ext cx="5575800" cy="67415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5"/>
            </a:pPr>
            <a:r>
              <a:rPr lang="en-AU" sz="2000" b="1" dirty="0" smtClean="0">
                <a:solidFill>
                  <a:schemeClr val="bg1">
                    <a:lumMod val="85000"/>
                  </a:schemeClr>
                </a:solidFill>
              </a:rPr>
              <a:t>Implement, Monitor &amp; Review</a:t>
            </a:r>
            <a:endParaRPr lang="en-AU" sz="1800" b="1" dirty="0" smtClean="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Execute with flexibility and track performance</a:t>
            </a:r>
          </a:p>
        </p:txBody>
      </p:sp>
      <p:cxnSp>
        <p:nvCxnSpPr>
          <p:cNvPr id="13" name="Straight Arrow Connector 12"/>
          <p:cNvCxnSpPr/>
          <p:nvPr/>
        </p:nvCxnSpPr>
        <p:spPr>
          <a:xfrm flipV="1">
            <a:off x="6267450" y="487553"/>
            <a:ext cx="1200150" cy="95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2" descr="3980661b-e821-4181-bdc7-524bcc1ed15a@d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114" y="5000512"/>
            <a:ext cx="1852613" cy="140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48337" y="860461"/>
            <a:ext cx="4034088" cy="3970318"/>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Consult early with internal and external personnel regarding:</a:t>
            </a:r>
          </a:p>
          <a:p>
            <a:pPr marL="742950" lvl="1" indent="-285750">
              <a:buFont typeface="Arial" panose="020B0604020202020204" pitchFamily="34" charset="0"/>
              <a:buChar char="•"/>
            </a:pPr>
            <a:r>
              <a:rPr lang="en-AU" dirty="0" smtClean="0"/>
              <a:t>Timings</a:t>
            </a:r>
            <a:endParaRPr lang="en-AU" dirty="0"/>
          </a:p>
          <a:p>
            <a:pPr marL="742950" lvl="1" indent="-285750">
              <a:buFont typeface="Arial" panose="020B0604020202020204" pitchFamily="34" charset="0"/>
              <a:buChar char="•"/>
            </a:pPr>
            <a:r>
              <a:rPr lang="en-AU" dirty="0" smtClean="0"/>
              <a:t>Impacts</a:t>
            </a:r>
          </a:p>
          <a:p>
            <a:pPr marL="742950" lvl="1" indent="-285750">
              <a:buFont typeface="Arial" panose="020B0604020202020204" pitchFamily="34" charset="0"/>
              <a:buChar char="•"/>
            </a:pPr>
            <a:r>
              <a:rPr lang="en-AU" dirty="0" smtClean="0"/>
              <a:t>Mitigations</a:t>
            </a:r>
          </a:p>
          <a:p>
            <a:endParaRPr lang="en-AU" dirty="0" smtClean="0"/>
          </a:p>
          <a:p>
            <a:r>
              <a:rPr lang="en-AU" b="1" i="1" dirty="0" smtClean="0">
                <a:solidFill>
                  <a:srgbClr val="0033CC"/>
                </a:solidFill>
              </a:rPr>
              <a:t>Example:</a:t>
            </a:r>
            <a:endParaRPr lang="en-AU" b="1" i="1" dirty="0">
              <a:solidFill>
                <a:srgbClr val="0033CC"/>
              </a:solidFill>
            </a:endParaRPr>
          </a:p>
          <a:p>
            <a:r>
              <a:rPr lang="en-AU" i="1" dirty="0" smtClean="0">
                <a:solidFill>
                  <a:srgbClr val="0033CC"/>
                </a:solidFill>
              </a:rPr>
              <a:t>- Defence People Group (External)</a:t>
            </a:r>
          </a:p>
          <a:p>
            <a:r>
              <a:rPr lang="en-AU" i="1" dirty="0" smtClean="0">
                <a:solidFill>
                  <a:srgbClr val="0033CC"/>
                </a:solidFill>
              </a:rPr>
              <a:t>- Headquarters (External)</a:t>
            </a:r>
          </a:p>
          <a:p>
            <a:r>
              <a:rPr lang="en-AU" i="1" dirty="0" smtClean="0">
                <a:solidFill>
                  <a:srgbClr val="0033CC"/>
                </a:solidFill>
              </a:rPr>
              <a:t>- Team Leads (Internal)</a:t>
            </a:r>
          </a:p>
          <a:p>
            <a:r>
              <a:rPr lang="en-AU" i="1" dirty="0" smtClean="0">
                <a:solidFill>
                  <a:srgbClr val="0033CC"/>
                </a:solidFill>
              </a:rPr>
              <a:t>- Key Personnel (Internal)</a:t>
            </a:r>
          </a:p>
          <a:p>
            <a:endParaRPr lang="en-AU" dirty="0"/>
          </a:p>
          <a:p>
            <a:pPr marL="285750" indent="-285750">
              <a:buFont typeface="Arial" panose="020B0604020202020204" pitchFamily="34" charset="0"/>
              <a:buChar char="•"/>
            </a:pPr>
            <a:r>
              <a:rPr lang="en-AU" dirty="0" smtClean="0"/>
              <a:t>Early engagement is important for a successful change.</a:t>
            </a:r>
            <a:endParaRPr lang="en-AU" dirty="0"/>
          </a:p>
        </p:txBody>
      </p:sp>
    </p:spTree>
    <p:extLst>
      <p:ext uri="{BB962C8B-B14F-4D97-AF65-F5344CB8AC3E}">
        <p14:creationId xmlns:p14="http://schemas.microsoft.com/office/powerpoint/2010/main" val="65980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The </a:t>
            </a:r>
            <a:r>
              <a:rPr lang="en-AU" dirty="0" smtClean="0"/>
              <a:t>Management of Change Process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18</a:t>
            </a:fld>
            <a:endParaRPr lang="en-AU" dirty="0"/>
          </a:p>
        </p:txBody>
      </p:sp>
      <p:sp>
        <p:nvSpPr>
          <p:cNvPr id="9" name="Rounded Rectangle 8"/>
          <p:cNvSpPr/>
          <p:nvPr/>
        </p:nvSpPr>
        <p:spPr>
          <a:xfrm>
            <a:off x="7748337" y="308355"/>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
        <p:nvSpPr>
          <p:cNvPr id="10" name="Text Placeholder 4"/>
          <p:cNvSpPr txBox="1">
            <a:spLocks/>
          </p:cNvSpPr>
          <p:nvPr/>
        </p:nvSpPr>
        <p:spPr>
          <a:xfrm>
            <a:off x="263526" y="1098586"/>
            <a:ext cx="5575800" cy="79105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a:pPr>
            <a:r>
              <a:rPr lang="en-AU" sz="2000" b="1" dirty="0" smtClean="0">
                <a:solidFill>
                  <a:schemeClr val="bg1">
                    <a:lumMod val="85000"/>
                  </a:schemeClr>
                </a:solidFill>
              </a:rPr>
              <a:t>Communicate &amp; Consult</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Engage stakeholders, build acceptance.</a:t>
            </a:r>
          </a:p>
        </p:txBody>
      </p:sp>
      <p:sp>
        <p:nvSpPr>
          <p:cNvPr id="11" name="Text Placeholder 4"/>
          <p:cNvSpPr txBox="1">
            <a:spLocks/>
          </p:cNvSpPr>
          <p:nvPr/>
        </p:nvSpPr>
        <p:spPr>
          <a:xfrm>
            <a:off x="263526" y="2263041"/>
            <a:ext cx="5575800" cy="781951"/>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AU" sz="2000" b="1" dirty="0" smtClean="0"/>
              <a:t>Develop </a:t>
            </a:r>
            <a:r>
              <a:rPr lang="en-AU" sz="2000" b="1" dirty="0"/>
              <a:t>Case for Change</a:t>
            </a:r>
          </a:p>
          <a:p>
            <a:pPr lvl="1">
              <a:buFont typeface="Arial" panose="020B0604020202020204" pitchFamily="34" charset="0"/>
              <a:buChar char="•"/>
            </a:pPr>
            <a:r>
              <a:rPr lang="en-AU" sz="1800" dirty="0" smtClean="0"/>
              <a:t>Define need, benefits and criticality</a:t>
            </a:r>
          </a:p>
        </p:txBody>
      </p:sp>
      <p:sp>
        <p:nvSpPr>
          <p:cNvPr id="12" name="Text Placeholder 4"/>
          <p:cNvSpPr txBox="1">
            <a:spLocks/>
          </p:cNvSpPr>
          <p:nvPr/>
        </p:nvSpPr>
        <p:spPr>
          <a:xfrm>
            <a:off x="263526" y="3415459"/>
            <a:ext cx="5575800" cy="78456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3"/>
            </a:pPr>
            <a:r>
              <a:rPr lang="en-AU" sz="2000" b="1" dirty="0" smtClean="0">
                <a:solidFill>
                  <a:schemeClr val="bg1">
                    <a:lumMod val="85000"/>
                  </a:schemeClr>
                </a:solidFill>
              </a:rPr>
              <a:t>Risk Assessment &amp; Planning</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Identify hazards and risks (new and existing)</a:t>
            </a:r>
          </a:p>
        </p:txBody>
      </p:sp>
      <p:sp>
        <p:nvSpPr>
          <p:cNvPr id="14" name="Text Placeholder 4"/>
          <p:cNvSpPr txBox="1">
            <a:spLocks/>
          </p:cNvSpPr>
          <p:nvPr/>
        </p:nvSpPr>
        <p:spPr>
          <a:xfrm>
            <a:off x="263526" y="4567878"/>
            <a:ext cx="5575800" cy="78717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4"/>
            </a:pPr>
            <a:r>
              <a:rPr lang="en-AU" sz="2000" b="1" dirty="0" smtClean="0">
                <a:solidFill>
                  <a:schemeClr val="bg1">
                    <a:lumMod val="85000"/>
                  </a:schemeClr>
                </a:solidFill>
              </a:rPr>
              <a:t>Phased Plan &amp; Approval</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Who, what, when, how &amp; Decision to proceed</a:t>
            </a:r>
          </a:p>
        </p:txBody>
      </p:sp>
      <p:sp>
        <p:nvSpPr>
          <p:cNvPr id="15" name="Text Placeholder 4"/>
          <p:cNvSpPr txBox="1">
            <a:spLocks/>
          </p:cNvSpPr>
          <p:nvPr/>
        </p:nvSpPr>
        <p:spPr>
          <a:xfrm>
            <a:off x="263526" y="5720295"/>
            <a:ext cx="5575800" cy="67415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5"/>
            </a:pPr>
            <a:r>
              <a:rPr lang="en-AU" sz="2000" b="1" dirty="0" smtClean="0">
                <a:solidFill>
                  <a:schemeClr val="bg1">
                    <a:lumMod val="85000"/>
                  </a:schemeClr>
                </a:solidFill>
              </a:rPr>
              <a:t>Implement, Monitor &amp; Review</a:t>
            </a:r>
            <a:endParaRPr lang="en-AU" sz="1800" b="1" dirty="0" smtClean="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Execute with flexibility and track performance</a:t>
            </a:r>
          </a:p>
        </p:txBody>
      </p:sp>
      <p:cxnSp>
        <p:nvCxnSpPr>
          <p:cNvPr id="3" name="Straight Arrow Connector 2"/>
          <p:cNvCxnSpPr/>
          <p:nvPr/>
        </p:nvCxnSpPr>
        <p:spPr>
          <a:xfrm flipV="1">
            <a:off x="6267450" y="487553"/>
            <a:ext cx="1200150" cy="95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3980661b-e821-4181-bdc7-524bcc1ed15a@d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114" y="5000512"/>
            <a:ext cx="1852613" cy="140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05600" y="860461"/>
            <a:ext cx="5076825" cy="5355312"/>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Consider the criticality of the change.</a:t>
            </a:r>
          </a:p>
          <a:p>
            <a:pPr marL="742950" lvl="1" indent="-285750">
              <a:buFont typeface="Arial" panose="020B0604020202020204" pitchFamily="34" charset="0"/>
              <a:buChar char="•"/>
            </a:pPr>
            <a:r>
              <a:rPr lang="en-AU" dirty="0" smtClean="0"/>
              <a:t>Impact on Org. &amp; 3</a:t>
            </a:r>
            <a:r>
              <a:rPr lang="en-AU" baseline="30000" dirty="0" smtClean="0"/>
              <a:t>rd</a:t>
            </a:r>
            <a:r>
              <a:rPr lang="en-AU" dirty="0" smtClean="0"/>
              <a:t> parties</a:t>
            </a:r>
          </a:p>
          <a:p>
            <a:pPr marL="742950" lvl="1" indent="-285750">
              <a:buFont typeface="Arial" panose="020B0604020202020204" pitchFamily="34" charset="0"/>
              <a:buChar char="•"/>
            </a:pPr>
            <a:r>
              <a:rPr lang="en-AU" dirty="0" smtClean="0"/>
              <a:t>Impact on planned </a:t>
            </a:r>
            <a:r>
              <a:rPr lang="en-AU" dirty="0"/>
              <a:t>a</a:t>
            </a:r>
            <a:r>
              <a:rPr lang="en-AU" dirty="0" smtClean="0"/>
              <a:t>ctivities</a:t>
            </a:r>
          </a:p>
          <a:p>
            <a:pPr marL="742950" lvl="1" indent="-285750">
              <a:buFont typeface="Arial" panose="020B0604020202020204" pitchFamily="34" charset="0"/>
              <a:buChar char="•"/>
            </a:pPr>
            <a:r>
              <a:rPr lang="en-AU" dirty="0" smtClean="0"/>
              <a:t>Is it even necessary?</a:t>
            </a:r>
          </a:p>
          <a:p>
            <a:pPr marL="742950" lvl="1"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Consider availability of data</a:t>
            </a:r>
          </a:p>
          <a:p>
            <a:pPr marL="742950" lvl="1" indent="-285750">
              <a:buFont typeface="Arial" panose="020B0604020202020204" pitchFamily="34" charset="0"/>
              <a:buChar char="•"/>
            </a:pPr>
            <a:r>
              <a:rPr lang="en-AU" dirty="0" smtClean="0"/>
              <a:t>Key milestones</a:t>
            </a:r>
          </a:p>
          <a:p>
            <a:pPr marL="742950" lvl="1" indent="-285750">
              <a:buFont typeface="Arial" panose="020B0604020202020204" pitchFamily="34" charset="0"/>
              <a:buChar char="•"/>
            </a:pPr>
            <a:r>
              <a:rPr lang="en-AU" dirty="0" smtClean="0"/>
              <a:t>Existing/historic information</a:t>
            </a:r>
          </a:p>
          <a:p>
            <a:pPr marL="742950" lvl="1" indent="-285750">
              <a:buFont typeface="Arial" panose="020B0604020202020204" pitchFamily="34" charset="0"/>
              <a:buChar char="•"/>
            </a:pPr>
            <a:r>
              <a:rPr lang="en-AU" dirty="0" smtClean="0"/>
              <a:t>Early warning signs</a:t>
            </a:r>
          </a:p>
          <a:p>
            <a:pPr marL="742950" lvl="1" indent="-285750">
              <a:buFont typeface="Arial" panose="020B0604020202020204" pitchFamily="34" charset="0"/>
              <a:buChar char="•"/>
            </a:pPr>
            <a:endParaRPr lang="en-AU" dirty="0" smtClean="0"/>
          </a:p>
          <a:p>
            <a:r>
              <a:rPr lang="en-AU" b="1" i="1" dirty="0" smtClean="0">
                <a:solidFill>
                  <a:srgbClr val="0033CC"/>
                </a:solidFill>
              </a:rPr>
              <a:t>Example:</a:t>
            </a:r>
            <a:endParaRPr lang="en-AU" b="1" i="1" dirty="0">
              <a:solidFill>
                <a:srgbClr val="0033CC"/>
              </a:solidFill>
            </a:endParaRPr>
          </a:p>
          <a:p>
            <a:pPr marL="285750" indent="-285750">
              <a:buFontTx/>
              <a:buChar char="-"/>
            </a:pPr>
            <a:r>
              <a:rPr lang="en-AU" i="1" dirty="0" smtClean="0">
                <a:solidFill>
                  <a:srgbClr val="0033CC"/>
                </a:solidFill>
              </a:rPr>
              <a:t>This is a forced change but still consider:</a:t>
            </a:r>
          </a:p>
          <a:p>
            <a:pPr marL="742950" lvl="1" indent="-285750">
              <a:buFontTx/>
              <a:buChar char="-"/>
            </a:pPr>
            <a:r>
              <a:rPr lang="en-AU" i="1" dirty="0" smtClean="0">
                <a:solidFill>
                  <a:srgbClr val="0033CC"/>
                </a:solidFill>
              </a:rPr>
              <a:t>Corp. Knowledge</a:t>
            </a:r>
          </a:p>
          <a:p>
            <a:pPr marL="742950" lvl="1" indent="-285750">
              <a:buFontTx/>
              <a:buChar char="-"/>
            </a:pPr>
            <a:r>
              <a:rPr lang="en-AU" i="1" dirty="0" smtClean="0">
                <a:solidFill>
                  <a:srgbClr val="0033CC"/>
                </a:solidFill>
              </a:rPr>
              <a:t>Safety position requirements</a:t>
            </a:r>
          </a:p>
          <a:p>
            <a:pPr marL="742950" lvl="1" indent="-285750">
              <a:buFontTx/>
              <a:buChar char="-"/>
            </a:pPr>
            <a:r>
              <a:rPr lang="en-AU" i="1" dirty="0" smtClean="0">
                <a:solidFill>
                  <a:srgbClr val="0033CC"/>
                </a:solidFill>
              </a:rPr>
              <a:t>Existing action items</a:t>
            </a:r>
          </a:p>
          <a:p>
            <a:pPr marL="285750" indent="-285750">
              <a:buFontTx/>
              <a:buChar char="-"/>
            </a:pPr>
            <a:r>
              <a:rPr lang="en-AU" i="1" dirty="0" smtClean="0">
                <a:solidFill>
                  <a:srgbClr val="0033CC"/>
                </a:solidFill>
              </a:rPr>
              <a:t>Data:</a:t>
            </a:r>
          </a:p>
          <a:p>
            <a:pPr marL="742950" lvl="1" indent="-285750">
              <a:buFontTx/>
              <a:buChar char="-"/>
            </a:pPr>
            <a:r>
              <a:rPr lang="en-AU" i="1" dirty="0" smtClean="0">
                <a:solidFill>
                  <a:srgbClr val="0033CC"/>
                </a:solidFill>
              </a:rPr>
              <a:t>Stay-go lists</a:t>
            </a:r>
          </a:p>
          <a:p>
            <a:pPr marL="742950" lvl="1" indent="-285750">
              <a:buFontTx/>
              <a:buChar char="-"/>
            </a:pPr>
            <a:r>
              <a:rPr lang="en-AU" i="1" dirty="0" smtClean="0">
                <a:solidFill>
                  <a:srgbClr val="0033CC"/>
                </a:solidFill>
              </a:rPr>
              <a:t>Reservist days</a:t>
            </a:r>
          </a:p>
          <a:p>
            <a:pPr marL="742950" lvl="1" indent="-285750">
              <a:buFontTx/>
              <a:buChar char="-"/>
            </a:pPr>
            <a:r>
              <a:rPr lang="en-AU" i="1" dirty="0" smtClean="0">
                <a:solidFill>
                  <a:srgbClr val="0033CC"/>
                </a:solidFill>
              </a:rPr>
              <a:t>Extensions</a:t>
            </a:r>
          </a:p>
        </p:txBody>
      </p:sp>
    </p:spTree>
    <p:extLst>
      <p:ext uri="{BB962C8B-B14F-4D97-AF65-F5344CB8AC3E}">
        <p14:creationId xmlns:p14="http://schemas.microsoft.com/office/powerpoint/2010/main" val="38974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The </a:t>
            </a:r>
            <a:r>
              <a:rPr lang="en-AU" dirty="0" smtClean="0"/>
              <a:t>Management of Change Process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19</a:t>
            </a:fld>
            <a:endParaRPr lang="en-AU" dirty="0"/>
          </a:p>
        </p:txBody>
      </p:sp>
      <p:sp>
        <p:nvSpPr>
          <p:cNvPr id="9" name="Rounded Rectangle 8"/>
          <p:cNvSpPr/>
          <p:nvPr/>
        </p:nvSpPr>
        <p:spPr>
          <a:xfrm>
            <a:off x="7748337" y="308355"/>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
        <p:nvSpPr>
          <p:cNvPr id="10" name="Text Placeholder 4"/>
          <p:cNvSpPr txBox="1">
            <a:spLocks/>
          </p:cNvSpPr>
          <p:nvPr/>
        </p:nvSpPr>
        <p:spPr>
          <a:xfrm>
            <a:off x="263526" y="1098586"/>
            <a:ext cx="5575800" cy="79105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a:pPr>
            <a:r>
              <a:rPr lang="en-AU" sz="2000" b="1" dirty="0" smtClean="0">
                <a:solidFill>
                  <a:schemeClr val="bg1">
                    <a:lumMod val="85000"/>
                  </a:schemeClr>
                </a:solidFill>
              </a:rPr>
              <a:t>Communicate &amp; Consult</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Engage stakeholders, build acceptance.</a:t>
            </a:r>
          </a:p>
        </p:txBody>
      </p:sp>
      <p:sp>
        <p:nvSpPr>
          <p:cNvPr id="11" name="Text Placeholder 4"/>
          <p:cNvSpPr txBox="1">
            <a:spLocks/>
          </p:cNvSpPr>
          <p:nvPr/>
        </p:nvSpPr>
        <p:spPr>
          <a:xfrm>
            <a:off x="263526" y="2263041"/>
            <a:ext cx="5575800" cy="781951"/>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2"/>
            </a:pPr>
            <a:r>
              <a:rPr lang="en-AU" sz="2000" b="1" dirty="0" smtClean="0">
                <a:solidFill>
                  <a:schemeClr val="bg1">
                    <a:lumMod val="85000"/>
                  </a:schemeClr>
                </a:solidFill>
              </a:rPr>
              <a:t>Develop </a:t>
            </a:r>
            <a:r>
              <a:rPr lang="en-AU" sz="2000" b="1" dirty="0">
                <a:solidFill>
                  <a:schemeClr val="bg1">
                    <a:lumMod val="85000"/>
                  </a:schemeClr>
                </a:solidFill>
              </a:rPr>
              <a:t>Case for Change</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Define need, benefits and criticality</a:t>
            </a:r>
          </a:p>
        </p:txBody>
      </p:sp>
      <p:sp>
        <p:nvSpPr>
          <p:cNvPr id="12" name="Text Placeholder 4"/>
          <p:cNvSpPr txBox="1">
            <a:spLocks/>
          </p:cNvSpPr>
          <p:nvPr/>
        </p:nvSpPr>
        <p:spPr>
          <a:xfrm>
            <a:off x="263526" y="3415459"/>
            <a:ext cx="5575800" cy="784565"/>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AU" sz="2000" b="1" dirty="0" smtClean="0"/>
              <a:t>Risk Assessment &amp; Planning</a:t>
            </a:r>
            <a:endParaRPr lang="en-AU" sz="2000" b="1" dirty="0"/>
          </a:p>
          <a:p>
            <a:pPr lvl="1">
              <a:buFont typeface="Arial" panose="020B0604020202020204" pitchFamily="34" charset="0"/>
              <a:buChar char="•"/>
            </a:pPr>
            <a:r>
              <a:rPr lang="en-AU" sz="1800" dirty="0" smtClean="0"/>
              <a:t>Identify hazards and risks (new and existing)</a:t>
            </a:r>
          </a:p>
        </p:txBody>
      </p:sp>
      <p:sp>
        <p:nvSpPr>
          <p:cNvPr id="14" name="Text Placeholder 4"/>
          <p:cNvSpPr txBox="1">
            <a:spLocks/>
          </p:cNvSpPr>
          <p:nvPr/>
        </p:nvSpPr>
        <p:spPr>
          <a:xfrm>
            <a:off x="263526" y="4567878"/>
            <a:ext cx="5575800" cy="78717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4"/>
            </a:pPr>
            <a:r>
              <a:rPr lang="en-AU" sz="2000" b="1" dirty="0" smtClean="0">
                <a:solidFill>
                  <a:schemeClr val="bg1">
                    <a:lumMod val="85000"/>
                  </a:schemeClr>
                </a:solidFill>
              </a:rPr>
              <a:t>Phased Plan &amp; Approval</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Who, what, when, how &amp; Decision to proceed</a:t>
            </a:r>
          </a:p>
        </p:txBody>
      </p:sp>
      <p:sp>
        <p:nvSpPr>
          <p:cNvPr id="15" name="Text Placeholder 4"/>
          <p:cNvSpPr txBox="1">
            <a:spLocks/>
          </p:cNvSpPr>
          <p:nvPr/>
        </p:nvSpPr>
        <p:spPr>
          <a:xfrm>
            <a:off x="263526" y="5720295"/>
            <a:ext cx="5575800" cy="67415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5"/>
            </a:pPr>
            <a:r>
              <a:rPr lang="en-AU" sz="2000" b="1" dirty="0" smtClean="0">
                <a:solidFill>
                  <a:schemeClr val="bg1">
                    <a:lumMod val="85000"/>
                  </a:schemeClr>
                </a:solidFill>
              </a:rPr>
              <a:t>Implement, Monitor &amp; Review</a:t>
            </a:r>
            <a:endParaRPr lang="en-AU" sz="1800" b="1" dirty="0" smtClean="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Execute with flexibility and track performance</a:t>
            </a:r>
          </a:p>
        </p:txBody>
      </p:sp>
      <p:cxnSp>
        <p:nvCxnSpPr>
          <p:cNvPr id="13" name="Straight Arrow Connector 12"/>
          <p:cNvCxnSpPr/>
          <p:nvPr/>
        </p:nvCxnSpPr>
        <p:spPr>
          <a:xfrm flipV="1">
            <a:off x="6267450" y="487553"/>
            <a:ext cx="1200150" cy="95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3980661b-e821-4181-bdc7-524bcc1ed15a@d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114" y="5000512"/>
            <a:ext cx="1852613" cy="140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705600" y="822361"/>
            <a:ext cx="5076825" cy="4801314"/>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This is a risk assessment and should include:</a:t>
            </a:r>
          </a:p>
          <a:p>
            <a:pPr marL="742950" lvl="1" indent="-285750">
              <a:buFont typeface="Arial" panose="020B0604020202020204" pitchFamily="34" charset="0"/>
              <a:buChar char="•"/>
            </a:pPr>
            <a:r>
              <a:rPr lang="en-AU" dirty="0"/>
              <a:t>c</a:t>
            </a:r>
            <a:r>
              <a:rPr lang="en-AU" dirty="0" smtClean="0"/>
              <a:t>onsideration of  personnel and SMEs available to assist</a:t>
            </a:r>
          </a:p>
          <a:p>
            <a:pPr marL="742950" lvl="1" indent="-285750">
              <a:buFont typeface="Arial" panose="020B0604020202020204" pitchFamily="34" charset="0"/>
              <a:buChar char="•"/>
            </a:pPr>
            <a:r>
              <a:rPr lang="en-AU" dirty="0"/>
              <a:t>s</a:t>
            </a:r>
            <a:r>
              <a:rPr lang="en-AU" dirty="0" smtClean="0"/>
              <a:t>takeholders to be involved</a:t>
            </a:r>
          </a:p>
          <a:p>
            <a:pPr marL="742950" lvl="1" indent="-285750">
              <a:buFont typeface="Arial" panose="020B0604020202020204" pitchFamily="34" charset="0"/>
              <a:buChar char="•"/>
            </a:pPr>
            <a:r>
              <a:rPr lang="en-AU" dirty="0" smtClean="0"/>
              <a:t>organisation processes and interfaces affected (</a:t>
            </a:r>
            <a:r>
              <a:rPr lang="en-AU" dirty="0" err="1" smtClean="0"/>
              <a:t>eg</a:t>
            </a:r>
            <a:r>
              <a:rPr lang="en-AU" dirty="0" smtClean="0"/>
              <a:t> documentation, training etc.)</a:t>
            </a:r>
          </a:p>
          <a:p>
            <a:pPr marL="742950" lvl="1" indent="-285750">
              <a:buFont typeface="Arial" panose="020B0604020202020204" pitchFamily="34" charset="0"/>
              <a:buChar char="•"/>
            </a:pPr>
            <a:r>
              <a:rPr lang="en-AU" dirty="0" smtClean="0"/>
              <a:t>cumulative effects of the change or other changes</a:t>
            </a:r>
          </a:p>
          <a:p>
            <a:pPr marL="742950" lvl="1" indent="-285750">
              <a:buFont typeface="Arial" panose="020B0604020202020204" pitchFamily="34" charset="0"/>
              <a:buChar char="•"/>
            </a:pPr>
            <a:r>
              <a:rPr lang="en-AU" dirty="0"/>
              <a:t>h</a:t>
            </a:r>
            <a:r>
              <a:rPr lang="en-AU" dirty="0" smtClean="0"/>
              <a:t>ow to manage the human dimension</a:t>
            </a:r>
          </a:p>
          <a:p>
            <a:pPr marL="742950" lvl="1" indent="-285750">
              <a:buFont typeface="Arial" panose="020B0604020202020204" pitchFamily="34" charset="0"/>
              <a:buChar char="•"/>
            </a:pPr>
            <a:endParaRPr lang="en-AU" dirty="0" smtClean="0"/>
          </a:p>
          <a:p>
            <a:r>
              <a:rPr lang="en-AU" b="1" i="1" dirty="0" smtClean="0">
                <a:solidFill>
                  <a:srgbClr val="0033CC"/>
                </a:solidFill>
              </a:rPr>
              <a:t>Example:</a:t>
            </a:r>
            <a:endParaRPr lang="en-AU" b="1" i="1" dirty="0">
              <a:solidFill>
                <a:srgbClr val="0033CC"/>
              </a:solidFill>
            </a:endParaRPr>
          </a:p>
          <a:p>
            <a:pPr marL="285750" indent="-285750">
              <a:buFontTx/>
              <a:buChar char="-"/>
            </a:pPr>
            <a:r>
              <a:rPr lang="en-AU" i="1" dirty="0" smtClean="0">
                <a:solidFill>
                  <a:srgbClr val="0033CC"/>
                </a:solidFill>
              </a:rPr>
              <a:t>DPG key personnel and their goals</a:t>
            </a:r>
          </a:p>
          <a:p>
            <a:pPr marL="285750" indent="-285750">
              <a:buFontTx/>
              <a:buChar char="-"/>
            </a:pPr>
            <a:r>
              <a:rPr lang="en-AU" i="1" dirty="0" smtClean="0">
                <a:solidFill>
                  <a:srgbClr val="0033CC"/>
                </a:solidFill>
              </a:rPr>
              <a:t>Access to contractor and reservist assistance</a:t>
            </a:r>
          </a:p>
          <a:p>
            <a:pPr marL="285750" indent="-285750">
              <a:buFontTx/>
              <a:buChar char="-"/>
            </a:pPr>
            <a:r>
              <a:rPr lang="en-AU" i="1" dirty="0" smtClean="0">
                <a:solidFill>
                  <a:srgbClr val="0033CC"/>
                </a:solidFill>
              </a:rPr>
              <a:t># of personnel required to run the SMS</a:t>
            </a:r>
          </a:p>
          <a:p>
            <a:pPr marL="285750" indent="-285750">
              <a:buFontTx/>
              <a:buChar char="-"/>
            </a:pPr>
            <a:r>
              <a:rPr lang="en-AU" i="1" dirty="0" smtClean="0">
                <a:solidFill>
                  <a:srgbClr val="0033CC"/>
                </a:solidFill>
              </a:rPr>
              <a:t>Corporate knowledge loss</a:t>
            </a:r>
          </a:p>
          <a:p>
            <a:pPr marL="285750" indent="-285750">
              <a:buFontTx/>
              <a:buChar char="-"/>
            </a:pPr>
            <a:r>
              <a:rPr lang="en-AU" i="1" dirty="0" smtClean="0">
                <a:solidFill>
                  <a:srgbClr val="0033CC"/>
                </a:solidFill>
              </a:rPr>
              <a:t>Individual preferences</a:t>
            </a:r>
          </a:p>
          <a:p>
            <a:pPr marL="285750" indent="-285750">
              <a:buFontTx/>
              <a:buChar char="-"/>
            </a:pPr>
            <a:r>
              <a:rPr lang="en-AU" i="1" dirty="0" smtClean="0">
                <a:solidFill>
                  <a:srgbClr val="0033CC"/>
                </a:solidFill>
              </a:rPr>
              <a:t>HO/TO Arrangements</a:t>
            </a:r>
          </a:p>
        </p:txBody>
      </p:sp>
    </p:spTree>
    <p:extLst>
      <p:ext uri="{BB962C8B-B14F-4D97-AF65-F5344CB8AC3E}">
        <p14:creationId xmlns:p14="http://schemas.microsoft.com/office/powerpoint/2010/main" val="37581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Opening Comments</a:t>
            </a:r>
            <a:endParaRPr lang="en-AU" dirty="0"/>
          </a:p>
        </p:txBody>
      </p:sp>
      <p:sp>
        <p:nvSpPr>
          <p:cNvPr id="3" name="Text Placeholder 2"/>
          <p:cNvSpPr>
            <a:spLocks noGrp="1"/>
          </p:cNvSpPr>
          <p:nvPr>
            <p:ph type="body" sz="quarter" idx="14"/>
          </p:nvPr>
        </p:nvSpPr>
        <p:spPr>
          <a:xfrm>
            <a:off x="596901" y="2119032"/>
            <a:ext cx="11007724" cy="1458558"/>
          </a:xfrm>
        </p:spPr>
        <p:txBody>
          <a:bodyPr/>
          <a:lstStyle/>
          <a:p>
            <a:endParaRPr lang="en-AU" dirty="0" smtClean="0"/>
          </a:p>
          <a:p>
            <a:r>
              <a:rPr lang="en-AU" dirty="0" smtClean="0"/>
              <a:t>GPCAPT Mark Masini</a:t>
            </a:r>
          </a:p>
          <a:p>
            <a:endParaRPr lang="en-AU" dirty="0"/>
          </a:p>
        </p:txBody>
      </p:sp>
    </p:spTree>
    <p:extLst>
      <p:ext uri="{BB962C8B-B14F-4D97-AF65-F5344CB8AC3E}">
        <p14:creationId xmlns:p14="http://schemas.microsoft.com/office/powerpoint/2010/main" val="97776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The </a:t>
            </a:r>
            <a:r>
              <a:rPr lang="en-AU" dirty="0" smtClean="0"/>
              <a:t>Management of Change Process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20</a:t>
            </a:fld>
            <a:endParaRPr lang="en-AU" dirty="0"/>
          </a:p>
        </p:txBody>
      </p:sp>
      <p:sp>
        <p:nvSpPr>
          <p:cNvPr id="9" name="Rounded Rectangle 8"/>
          <p:cNvSpPr/>
          <p:nvPr/>
        </p:nvSpPr>
        <p:spPr>
          <a:xfrm>
            <a:off x="7748337" y="308355"/>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
        <p:nvSpPr>
          <p:cNvPr id="10" name="Text Placeholder 4"/>
          <p:cNvSpPr txBox="1">
            <a:spLocks/>
          </p:cNvSpPr>
          <p:nvPr/>
        </p:nvSpPr>
        <p:spPr>
          <a:xfrm>
            <a:off x="263526" y="1098586"/>
            <a:ext cx="5575800" cy="79105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a:pPr>
            <a:r>
              <a:rPr lang="en-AU" sz="2000" b="1" dirty="0" smtClean="0">
                <a:solidFill>
                  <a:schemeClr val="bg1">
                    <a:lumMod val="85000"/>
                  </a:schemeClr>
                </a:solidFill>
              </a:rPr>
              <a:t>Communicate &amp; Consult</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Engage stakeholders, build acceptance.</a:t>
            </a:r>
          </a:p>
        </p:txBody>
      </p:sp>
      <p:sp>
        <p:nvSpPr>
          <p:cNvPr id="11" name="Text Placeholder 4"/>
          <p:cNvSpPr txBox="1">
            <a:spLocks/>
          </p:cNvSpPr>
          <p:nvPr/>
        </p:nvSpPr>
        <p:spPr>
          <a:xfrm>
            <a:off x="263526" y="2263041"/>
            <a:ext cx="5575800" cy="781951"/>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2"/>
            </a:pPr>
            <a:r>
              <a:rPr lang="en-AU" sz="2000" b="1" dirty="0" smtClean="0">
                <a:solidFill>
                  <a:schemeClr val="bg1">
                    <a:lumMod val="85000"/>
                  </a:schemeClr>
                </a:solidFill>
              </a:rPr>
              <a:t>Develop </a:t>
            </a:r>
            <a:r>
              <a:rPr lang="en-AU" sz="2000" b="1" dirty="0">
                <a:solidFill>
                  <a:schemeClr val="bg1">
                    <a:lumMod val="85000"/>
                  </a:schemeClr>
                </a:solidFill>
              </a:rPr>
              <a:t>Case for Change</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Define need, benefits and criticality</a:t>
            </a:r>
          </a:p>
        </p:txBody>
      </p:sp>
      <p:sp>
        <p:nvSpPr>
          <p:cNvPr id="12" name="Text Placeholder 4"/>
          <p:cNvSpPr txBox="1">
            <a:spLocks/>
          </p:cNvSpPr>
          <p:nvPr/>
        </p:nvSpPr>
        <p:spPr>
          <a:xfrm>
            <a:off x="263526" y="3415459"/>
            <a:ext cx="5575800" cy="78456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3"/>
            </a:pPr>
            <a:r>
              <a:rPr lang="en-AU" sz="2000" b="1" dirty="0" smtClean="0">
                <a:solidFill>
                  <a:schemeClr val="bg1">
                    <a:lumMod val="85000"/>
                  </a:schemeClr>
                </a:solidFill>
              </a:rPr>
              <a:t>Risk Assessment &amp; Planning</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Identify hazards and risks (new and existing)</a:t>
            </a:r>
          </a:p>
        </p:txBody>
      </p:sp>
      <p:sp>
        <p:nvSpPr>
          <p:cNvPr id="14" name="Text Placeholder 4"/>
          <p:cNvSpPr txBox="1">
            <a:spLocks/>
          </p:cNvSpPr>
          <p:nvPr/>
        </p:nvSpPr>
        <p:spPr>
          <a:xfrm>
            <a:off x="263526" y="4567878"/>
            <a:ext cx="5575800" cy="787178"/>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AU" sz="2000" b="1" dirty="0" smtClean="0"/>
              <a:t>Phased Plan &amp; Approval</a:t>
            </a:r>
            <a:endParaRPr lang="en-AU" sz="2000" b="1" dirty="0"/>
          </a:p>
          <a:p>
            <a:pPr lvl="1">
              <a:buFont typeface="Arial" panose="020B0604020202020204" pitchFamily="34" charset="0"/>
              <a:buChar char="•"/>
            </a:pPr>
            <a:r>
              <a:rPr lang="en-AU" sz="1800" dirty="0" smtClean="0"/>
              <a:t>Who, what, when, how &amp; Decision to proceed</a:t>
            </a:r>
          </a:p>
        </p:txBody>
      </p:sp>
      <p:sp>
        <p:nvSpPr>
          <p:cNvPr id="15" name="Text Placeholder 4"/>
          <p:cNvSpPr txBox="1">
            <a:spLocks/>
          </p:cNvSpPr>
          <p:nvPr/>
        </p:nvSpPr>
        <p:spPr>
          <a:xfrm>
            <a:off x="263526" y="5720295"/>
            <a:ext cx="5575800" cy="67415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5"/>
            </a:pPr>
            <a:r>
              <a:rPr lang="en-AU" sz="2000" b="1" dirty="0" smtClean="0">
                <a:solidFill>
                  <a:schemeClr val="bg1">
                    <a:lumMod val="85000"/>
                  </a:schemeClr>
                </a:solidFill>
              </a:rPr>
              <a:t>Implement, Monitor &amp; Review</a:t>
            </a:r>
            <a:endParaRPr lang="en-AU" sz="1800" b="1" dirty="0" smtClean="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Execute with flexibility and track performance</a:t>
            </a:r>
          </a:p>
        </p:txBody>
      </p:sp>
      <p:cxnSp>
        <p:nvCxnSpPr>
          <p:cNvPr id="13" name="Straight Arrow Connector 12"/>
          <p:cNvCxnSpPr/>
          <p:nvPr/>
        </p:nvCxnSpPr>
        <p:spPr>
          <a:xfrm flipV="1">
            <a:off x="6267450" y="487553"/>
            <a:ext cx="1200150" cy="95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3980661b-e821-4181-bdc7-524bcc1ed15a@d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114" y="5000512"/>
            <a:ext cx="1852613" cy="140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705600" y="822361"/>
            <a:ext cx="5076825" cy="4247317"/>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Create a plan, with phases if needed.</a:t>
            </a:r>
          </a:p>
          <a:p>
            <a:pPr marL="742950" lvl="1" indent="-285750">
              <a:buFont typeface="Arial" panose="020B0604020202020204" pitchFamily="34" charset="0"/>
              <a:buChar char="•"/>
            </a:pPr>
            <a:r>
              <a:rPr lang="en-AU" dirty="0" smtClean="0"/>
              <a:t>base it around milestones</a:t>
            </a:r>
          </a:p>
          <a:p>
            <a:pPr marL="742950" lvl="1" indent="-285750">
              <a:buFont typeface="Arial" panose="020B0604020202020204" pitchFamily="34" charset="0"/>
              <a:buChar char="•"/>
            </a:pPr>
            <a:r>
              <a:rPr lang="en-AU" dirty="0"/>
              <a:t>a</a:t>
            </a:r>
            <a:r>
              <a:rPr lang="en-AU" dirty="0" smtClean="0"/>
              <a:t>ssign actions/tasks and due dates</a:t>
            </a:r>
          </a:p>
          <a:p>
            <a:pPr marL="742950" lvl="1" indent="-285750">
              <a:buFont typeface="Arial" panose="020B0604020202020204" pitchFamily="34" charset="0"/>
              <a:buChar char="•"/>
            </a:pPr>
            <a:r>
              <a:rPr lang="en-AU" dirty="0" smtClean="0"/>
              <a:t>trace control measures to the Risk Ass.</a:t>
            </a:r>
          </a:p>
          <a:p>
            <a:pPr marL="742950" lvl="1" indent="-285750">
              <a:buFont typeface="Arial" panose="020B0604020202020204" pitchFamily="34" charset="0"/>
              <a:buChar char="•"/>
            </a:pPr>
            <a:r>
              <a:rPr lang="en-AU" dirty="0"/>
              <a:t>i</a:t>
            </a:r>
            <a:r>
              <a:rPr lang="en-AU" dirty="0" smtClean="0"/>
              <a:t>nclude communications plans</a:t>
            </a:r>
          </a:p>
          <a:p>
            <a:pPr marL="742950" lvl="1" indent="-285750">
              <a:buFont typeface="Arial" panose="020B0604020202020204" pitchFamily="34" charset="0"/>
              <a:buChar char="•"/>
            </a:pPr>
            <a:r>
              <a:rPr lang="en-AU" dirty="0" smtClean="0"/>
              <a:t>Include a distinct ‘decision to proceed’ for the RMA and Change Authority.</a:t>
            </a:r>
          </a:p>
          <a:p>
            <a:endParaRPr lang="en-AU" dirty="0" smtClean="0"/>
          </a:p>
          <a:p>
            <a:r>
              <a:rPr lang="en-AU" b="1" i="1" dirty="0" smtClean="0">
                <a:solidFill>
                  <a:srgbClr val="0033CC"/>
                </a:solidFill>
              </a:rPr>
              <a:t>Example:</a:t>
            </a:r>
            <a:endParaRPr lang="en-AU" b="1" i="1" dirty="0">
              <a:solidFill>
                <a:srgbClr val="0033CC"/>
              </a:solidFill>
            </a:endParaRPr>
          </a:p>
          <a:p>
            <a:pPr marL="285750" indent="-285750">
              <a:buFontTx/>
              <a:buChar char="-"/>
            </a:pPr>
            <a:r>
              <a:rPr lang="en-AU" i="1" dirty="0" smtClean="0">
                <a:solidFill>
                  <a:srgbClr val="0033CC"/>
                </a:solidFill>
              </a:rPr>
              <a:t>Milestones: Stay-Go List final release, DPG unit </a:t>
            </a:r>
            <a:r>
              <a:rPr lang="en-AU" i="1" dirty="0">
                <a:solidFill>
                  <a:srgbClr val="0033CC"/>
                </a:solidFill>
              </a:rPr>
              <a:t>s</a:t>
            </a:r>
            <a:r>
              <a:rPr lang="en-AU" i="1" dirty="0" smtClean="0">
                <a:solidFill>
                  <a:srgbClr val="0033CC"/>
                </a:solidFill>
              </a:rPr>
              <a:t>uccession meetings, Initial postings released, final postings released.</a:t>
            </a:r>
          </a:p>
          <a:p>
            <a:pPr marL="285750" indent="-285750">
              <a:buFontTx/>
              <a:buChar char="-"/>
            </a:pPr>
            <a:r>
              <a:rPr lang="en-AU" i="1" dirty="0" smtClean="0">
                <a:solidFill>
                  <a:srgbClr val="0033CC"/>
                </a:solidFill>
              </a:rPr>
              <a:t>Tasks assigned for considering contractors and reservists and DPG offerings.</a:t>
            </a:r>
          </a:p>
          <a:p>
            <a:pPr marL="285750" indent="-285750">
              <a:buFontTx/>
              <a:buChar char="-"/>
            </a:pPr>
            <a:r>
              <a:rPr lang="en-AU" i="1" dirty="0" smtClean="0">
                <a:solidFill>
                  <a:srgbClr val="0033CC"/>
                </a:solidFill>
              </a:rPr>
              <a:t>Define decision points.</a:t>
            </a:r>
          </a:p>
        </p:txBody>
      </p:sp>
    </p:spTree>
    <p:extLst>
      <p:ext uri="{BB962C8B-B14F-4D97-AF65-F5344CB8AC3E}">
        <p14:creationId xmlns:p14="http://schemas.microsoft.com/office/powerpoint/2010/main" val="56231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The </a:t>
            </a:r>
            <a:r>
              <a:rPr lang="en-AU" dirty="0" smtClean="0"/>
              <a:t>Management of Change Process</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21</a:t>
            </a:fld>
            <a:endParaRPr lang="en-AU" dirty="0"/>
          </a:p>
        </p:txBody>
      </p:sp>
      <p:sp>
        <p:nvSpPr>
          <p:cNvPr id="9" name="Rounded Rectangle 8"/>
          <p:cNvSpPr/>
          <p:nvPr/>
        </p:nvSpPr>
        <p:spPr>
          <a:xfrm>
            <a:off x="7748337" y="308355"/>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
        <p:nvSpPr>
          <p:cNvPr id="10" name="Text Placeholder 4"/>
          <p:cNvSpPr txBox="1">
            <a:spLocks/>
          </p:cNvSpPr>
          <p:nvPr/>
        </p:nvSpPr>
        <p:spPr>
          <a:xfrm>
            <a:off x="263526" y="1089061"/>
            <a:ext cx="5575800" cy="79105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a:pPr>
            <a:r>
              <a:rPr lang="en-AU" sz="2000" b="1" dirty="0" smtClean="0">
                <a:solidFill>
                  <a:schemeClr val="bg1">
                    <a:lumMod val="85000"/>
                  </a:schemeClr>
                </a:solidFill>
              </a:rPr>
              <a:t>Communicate &amp; Consult</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Engage stakeholders, build acceptance.</a:t>
            </a:r>
          </a:p>
        </p:txBody>
      </p:sp>
      <p:sp>
        <p:nvSpPr>
          <p:cNvPr id="11" name="Text Placeholder 4"/>
          <p:cNvSpPr txBox="1">
            <a:spLocks/>
          </p:cNvSpPr>
          <p:nvPr/>
        </p:nvSpPr>
        <p:spPr>
          <a:xfrm>
            <a:off x="263526" y="2253516"/>
            <a:ext cx="5575800" cy="781951"/>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2"/>
            </a:pPr>
            <a:r>
              <a:rPr lang="en-AU" sz="2000" b="1" dirty="0" smtClean="0">
                <a:solidFill>
                  <a:schemeClr val="bg1">
                    <a:lumMod val="85000"/>
                  </a:schemeClr>
                </a:solidFill>
              </a:rPr>
              <a:t>Develop </a:t>
            </a:r>
            <a:r>
              <a:rPr lang="en-AU" sz="2000" b="1" dirty="0">
                <a:solidFill>
                  <a:schemeClr val="bg1">
                    <a:lumMod val="85000"/>
                  </a:schemeClr>
                </a:solidFill>
              </a:rPr>
              <a:t>Case for Change</a:t>
            </a: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Define need, benefits and criticality</a:t>
            </a:r>
          </a:p>
        </p:txBody>
      </p:sp>
      <p:sp>
        <p:nvSpPr>
          <p:cNvPr id="12" name="Text Placeholder 4"/>
          <p:cNvSpPr txBox="1">
            <a:spLocks/>
          </p:cNvSpPr>
          <p:nvPr/>
        </p:nvSpPr>
        <p:spPr>
          <a:xfrm>
            <a:off x="263526" y="3405934"/>
            <a:ext cx="5575800" cy="784565"/>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3"/>
            </a:pPr>
            <a:r>
              <a:rPr lang="en-AU" sz="2000" b="1" dirty="0" smtClean="0">
                <a:solidFill>
                  <a:schemeClr val="bg1">
                    <a:lumMod val="85000"/>
                  </a:schemeClr>
                </a:solidFill>
              </a:rPr>
              <a:t>Risk Assessment &amp; Planning</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Identify hazards and risks (new and existing)</a:t>
            </a:r>
          </a:p>
        </p:txBody>
      </p:sp>
      <p:sp>
        <p:nvSpPr>
          <p:cNvPr id="14" name="Text Placeholder 4"/>
          <p:cNvSpPr txBox="1">
            <a:spLocks/>
          </p:cNvSpPr>
          <p:nvPr/>
        </p:nvSpPr>
        <p:spPr>
          <a:xfrm>
            <a:off x="263526" y="4558353"/>
            <a:ext cx="5575800" cy="787178"/>
          </a:xfrm>
          <a:prstGeom prst="roundRect">
            <a:avLst/>
          </a:prstGeom>
          <a:ln w="38100">
            <a:solidFill>
              <a:schemeClr val="bg1">
                <a:lumMod val="85000"/>
              </a:schemeClr>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bg1">
                  <a:lumMod val="85000"/>
                </a:schemeClr>
              </a:buClr>
              <a:buFont typeface="+mj-lt"/>
              <a:buAutoNum type="arabicPeriod" startAt="4"/>
            </a:pPr>
            <a:r>
              <a:rPr lang="en-AU" sz="2000" b="1" dirty="0" smtClean="0">
                <a:solidFill>
                  <a:schemeClr val="bg1">
                    <a:lumMod val="85000"/>
                  </a:schemeClr>
                </a:solidFill>
              </a:rPr>
              <a:t>Phased Plan &amp; Approval</a:t>
            </a:r>
            <a:endParaRPr lang="en-AU" sz="2000" b="1" dirty="0">
              <a:solidFill>
                <a:schemeClr val="bg1">
                  <a:lumMod val="85000"/>
                </a:schemeClr>
              </a:solidFill>
            </a:endParaRPr>
          </a:p>
          <a:p>
            <a:pPr lvl="1">
              <a:buClr>
                <a:schemeClr val="bg1">
                  <a:lumMod val="85000"/>
                </a:schemeClr>
              </a:buClr>
              <a:buFont typeface="Arial" panose="020B0604020202020204" pitchFamily="34" charset="0"/>
              <a:buChar char="•"/>
            </a:pPr>
            <a:r>
              <a:rPr lang="en-AU" sz="1800" dirty="0" smtClean="0">
                <a:solidFill>
                  <a:schemeClr val="bg1">
                    <a:lumMod val="85000"/>
                  </a:schemeClr>
                </a:solidFill>
              </a:rPr>
              <a:t>Who, what, when, how &amp; Decision to proceed</a:t>
            </a:r>
          </a:p>
        </p:txBody>
      </p:sp>
      <p:sp>
        <p:nvSpPr>
          <p:cNvPr id="15" name="Text Placeholder 4"/>
          <p:cNvSpPr txBox="1">
            <a:spLocks/>
          </p:cNvSpPr>
          <p:nvPr/>
        </p:nvSpPr>
        <p:spPr>
          <a:xfrm>
            <a:off x="263526" y="5710770"/>
            <a:ext cx="5575800" cy="674155"/>
          </a:xfrm>
          <a:prstGeom prst="roundRect">
            <a:avLst/>
          </a:prstGeom>
          <a:ln w="38100">
            <a:solidFill>
              <a:schemeClr val="accent2"/>
            </a:solidFill>
          </a:ln>
        </p:spPr>
        <p:txBody>
          <a:bodyPr/>
          <a:lstStyle>
            <a:lvl1pPr marL="228600" indent="-228600" algn="l" defTabSz="914400" rtl="0" eaLnBrk="1" latinLnBrk="0" hangingPunct="1">
              <a:lnSpc>
                <a:spcPct val="90000"/>
              </a:lnSpc>
              <a:spcBef>
                <a:spcPts val="1000"/>
              </a:spcBef>
              <a:buClr>
                <a:srgbClr val="CF461F"/>
              </a:buClr>
              <a:buFont typeface="Arial" panose="020B0604020202020204" pitchFamily="34" charset="0"/>
              <a:buChar char="•"/>
              <a:defRPr sz="1800" kern="1200">
                <a:solidFill>
                  <a:srgbClr val="54616C"/>
                </a:solidFill>
                <a:latin typeface="+mn-lt"/>
                <a:ea typeface="+mn-ea"/>
                <a:cs typeface="+mn-cs"/>
              </a:defRPr>
            </a:lvl1pPr>
            <a:lvl2pPr marL="685800" indent="-228600" algn="l" defTabSz="914400" rtl="0" eaLnBrk="1" latinLnBrk="0" hangingPunct="1">
              <a:lnSpc>
                <a:spcPct val="90000"/>
              </a:lnSpc>
              <a:spcBef>
                <a:spcPts val="500"/>
              </a:spcBef>
              <a:buClr>
                <a:srgbClr val="CF461F"/>
              </a:buClr>
              <a:buFont typeface="Arial" panose="020B0604020202020204" pitchFamily="34" charset="0"/>
              <a:buChar char="‒"/>
              <a:defRPr sz="1600" kern="1200">
                <a:solidFill>
                  <a:srgbClr val="54616C"/>
                </a:solidFill>
                <a:latin typeface="+mn-lt"/>
                <a:ea typeface="+mn-ea"/>
                <a:cs typeface="+mn-cs"/>
              </a:defRPr>
            </a:lvl2pPr>
            <a:lvl3pPr marL="1143000" indent="-228600" algn="l" defTabSz="914400" rtl="0" eaLnBrk="1" latinLnBrk="0" hangingPunct="1">
              <a:lnSpc>
                <a:spcPct val="90000"/>
              </a:lnSpc>
              <a:spcBef>
                <a:spcPts val="500"/>
              </a:spcBef>
              <a:buClr>
                <a:srgbClr val="CF461F"/>
              </a:buClr>
              <a:buFont typeface="Arial" panose="020B0604020202020204" pitchFamily="34" charset="0"/>
              <a:buChar char="•"/>
              <a:defRPr sz="1400" kern="1200">
                <a:solidFill>
                  <a:srgbClr val="54616C"/>
                </a:solidFill>
                <a:latin typeface="+mn-lt"/>
                <a:ea typeface="+mn-ea"/>
                <a:cs typeface="+mn-cs"/>
              </a:defRPr>
            </a:lvl3pPr>
            <a:lvl4pPr marL="1600200" indent="-228600" algn="l" defTabSz="914400" rtl="0" eaLnBrk="1" latinLnBrk="0" hangingPunct="1">
              <a:lnSpc>
                <a:spcPct val="90000"/>
              </a:lnSpc>
              <a:spcBef>
                <a:spcPts val="500"/>
              </a:spcBef>
              <a:buClr>
                <a:srgbClr val="CF461F"/>
              </a:buClr>
              <a:buFont typeface="Arial" panose="020B0604020202020204" pitchFamily="34" charset="0"/>
              <a:buChar char="‒"/>
              <a:defRPr sz="1200" kern="1200">
                <a:solidFill>
                  <a:srgbClr val="54616C"/>
                </a:solidFill>
                <a:latin typeface="+mn-lt"/>
                <a:ea typeface="+mn-ea"/>
                <a:cs typeface="+mn-cs"/>
              </a:defRPr>
            </a:lvl4pPr>
            <a:lvl5pPr marL="2057400" indent="-228600" algn="l" defTabSz="914400" rtl="0" eaLnBrk="1" latinLnBrk="0" hangingPunct="1">
              <a:lnSpc>
                <a:spcPct val="90000"/>
              </a:lnSpc>
              <a:spcBef>
                <a:spcPts val="500"/>
              </a:spcBef>
              <a:buClr>
                <a:srgbClr val="CF461F"/>
              </a:buClr>
              <a:buFont typeface="Arial" panose="020B0604020202020204" pitchFamily="34" charset="0"/>
              <a:buChar char="»"/>
              <a:defRPr sz="1000" kern="1200">
                <a:solidFill>
                  <a:srgbClr val="5461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r>
              <a:rPr lang="en-AU" sz="2000" b="1" dirty="0" smtClean="0"/>
              <a:t>Implement, Monitor &amp; Review</a:t>
            </a:r>
            <a:endParaRPr lang="en-AU" sz="1800" b="1" dirty="0" smtClean="0"/>
          </a:p>
          <a:p>
            <a:pPr lvl="1">
              <a:buFont typeface="Arial" panose="020B0604020202020204" pitchFamily="34" charset="0"/>
              <a:buChar char="•"/>
            </a:pPr>
            <a:r>
              <a:rPr lang="en-AU" sz="1800" dirty="0" smtClean="0"/>
              <a:t>Execute with flexibility and track performance</a:t>
            </a:r>
          </a:p>
        </p:txBody>
      </p:sp>
      <p:cxnSp>
        <p:nvCxnSpPr>
          <p:cNvPr id="13" name="Straight Arrow Connector 12"/>
          <p:cNvCxnSpPr/>
          <p:nvPr/>
        </p:nvCxnSpPr>
        <p:spPr>
          <a:xfrm flipV="1">
            <a:off x="6267450" y="487553"/>
            <a:ext cx="1200150" cy="95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3980661b-e821-4181-bdc7-524bcc1ed15a@d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114" y="5000512"/>
            <a:ext cx="1852613" cy="1400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705600" y="784261"/>
            <a:ext cx="5076825" cy="4247317"/>
          </a:xfrm>
          <a:prstGeom prst="rect">
            <a:avLst/>
          </a:prstGeom>
          <a:noFill/>
        </p:spPr>
        <p:txBody>
          <a:bodyPr wrap="square" rtlCol="0">
            <a:spAutoFit/>
          </a:bodyPr>
          <a:lstStyle/>
          <a:p>
            <a:pPr marL="285750" indent="-285750">
              <a:buFont typeface="Arial" panose="020B0604020202020204" pitchFamily="34" charset="0"/>
              <a:buChar char="•"/>
            </a:pPr>
            <a:r>
              <a:rPr lang="en-AU" dirty="0" smtClean="0"/>
              <a:t>Implement the plan, assuming flexibility with:</a:t>
            </a:r>
          </a:p>
          <a:p>
            <a:pPr marL="742950" lvl="1" indent="-285750">
              <a:buFont typeface="Arial" panose="020B0604020202020204" pitchFamily="34" charset="0"/>
              <a:buChar char="•"/>
            </a:pPr>
            <a:r>
              <a:rPr lang="en-AU" dirty="0"/>
              <a:t>c</a:t>
            </a:r>
            <a:r>
              <a:rPr lang="en-AU" dirty="0" smtClean="0"/>
              <a:t>ontinuous review and re-planning</a:t>
            </a:r>
          </a:p>
          <a:p>
            <a:pPr marL="742950" lvl="1" indent="-285750">
              <a:buFont typeface="Arial" panose="020B0604020202020204" pitchFamily="34" charset="0"/>
              <a:buChar char="•"/>
            </a:pPr>
            <a:r>
              <a:rPr lang="en-AU" dirty="0" smtClean="0"/>
              <a:t>action tracking to completion</a:t>
            </a:r>
          </a:p>
          <a:p>
            <a:pPr marL="742950" lvl="1" indent="-285750">
              <a:buFont typeface="Arial" panose="020B0604020202020204" pitchFamily="34" charset="0"/>
              <a:buChar char="•"/>
            </a:pPr>
            <a:r>
              <a:rPr lang="en-AU" dirty="0" smtClean="0"/>
              <a:t>personnel providing oversight</a:t>
            </a:r>
          </a:p>
          <a:p>
            <a:pPr marL="742950" lvl="1" indent="-285750">
              <a:buFont typeface="Arial" panose="020B0604020202020204" pitchFamily="34" charset="0"/>
              <a:buChar char="•"/>
            </a:pPr>
            <a:r>
              <a:rPr lang="en-AU" dirty="0" smtClean="0"/>
              <a:t>metric tracking / internal auditing</a:t>
            </a:r>
          </a:p>
          <a:p>
            <a:pPr marL="742950" lvl="1"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b="1" dirty="0" smtClean="0"/>
              <a:t>Long term (</a:t>
            </a:r>
            <a:r>
              <a:rPr lang="en-AU" b="1" dirty="0" err="1" smtClean="0"/>
              <a:t>ie</a:t>
            </a:r>
            <a:r>
              <a:rPr lang="en-AU" b="1" dirty="0" smtClean="0"/>
              <a:t> post-change) monitoring and review as required. </a:t>
            </a:r>
            <a:r>
              <a:rPr lang="en-AU" b="1" i="1" dirty="0" smtClean="0">
                <a:solidFill>
                  <a:srgbClr val="E56606"/>
                </a:solidFill>
              </a:rPr>
              <a:t>– Often Missed.</a:t>
            </a:r>
          </a:p>
          <a:p>
            <a:pPr marL="285750" indent="-285750">
              <a:buFont typeface="Arial" panose="020B0604020202020204" pitchFamily="34" charset="0"/>
              <a:buChar char="•"/>
            </a:pPr>
            <a:endParaRPr lang="en-AU" dirty="0" smtClean="0"/>
          </a:p>
          <a:p>
            <a:r>
              <a:rPr lang="en-AU" b="1" i="1" dirty="0" smtClean="0">
                <a:solidFill>
                  <a:srgbClr val="0033CC"/>
                </a:solidFill>
              </a:rPr>
              <a:t>Example:</a:t>
            </a:r>
            <a:endParaRPr lang="en-AU" b="1" i="1" dirty="0">
              <a:solidFill>
                <a:srgbClr val="0033CC"/>
              </a:solidFill>
            </a:endParaRPr>
          </a:p>
          <a:p>
            <a:pPr marL="285750" indent="-285750">
              <a:buFontTx/>
              <a:buChar char="-"/>
            </a:pPr>
            <a:r>
              <a:rPr lang="en-AU" i="1" dirty="0" smtClean="0">
                <a:solidFill>
                  <a:srgbClr val="0033CC"/>
                </a:solidFill>
              </a:rPr>
              <a:t>fortnightly team catch-ups,</a:t>
            </a:r>
          </a:p>
          <a:p>
            <a:pPr marL="285750" indent="-285750">
              <a:buFontTx/>
              <a:buChar char="-"/>
            </a:pPr>
            <a:r>
              <a:rPr lang="en-AU" i="1" dirty="0" smtClean="0">
                <a:solidFill>
                  <a:srgbClr val="0033CC"/>
                </a:solidFill>
              </a:rPr>
              <a:t>monthly stakeholder meetings,</a:t>
            </a:r>
          </a:p>
          <a:p>
            <a:pPr marL="285750" indent="-285750">
              <a:buFontTx/>
              <a:buChar char="-"/>
            </a:pPr>
            <a:r>
              <a:rPr lang="en-AU" i="1" dirty="0">
                <a:solidFill>
                  <a:srgbClr val="0033CC"/>
                </a:solidFill>
              </a:rPr>
              <a:t>m</a:t>
            </a:r>
            <a:r>
              <a:rPr lang="en-AU" i="1" dirty="0" smtClean="0">
                <a:solidFill>
                  <a:srgbClr val="0033CC"/>
                </a:solidFill>
              </a:rPr>
              <a:t>ilestone meetings,</a:t>
            </a:r>
          </a:p>
          <a:p>
            <a:pPr marL="285750" indent="-285750">
              <a:buFontTx/>
              <a:buChar char="-"/>
            </a:pPr>
            <a:r>
              <a:rPr lang="en-AU" i="1" dirty="0">
                <a:solidFill>
                  <a:srgbClr val="0033CC"/>
                </a:solidFill>
              </a:rPr>
              <a:t>m</a:t>
            </a:r>
            <a:r>
              <a:rPr lang="en-AU" i="1" dirty="0" smtClean="0">
                <a:solidFill>
                  <a:srgbClr val="0033CC"/>
                </a:solidFill>
              </a:rPr>
              <a:t>etrics for positions filled v vacant</a:t>
            </a:r>
          </a:p>
          <a:p>
            <a:pPr marL="285750" indent="-285750">
              <a:buFontTx/>
              <a:buChar char="-"/>
            </a:pPr>
            <a:r>
              <a:rPr lang="en-AU" i="1" dirty="0" smtClean="0">
                <a:solidFill>
                  <a:srgbClr val="0033CC"/>
                </a:solidFill>
              </a:rPr>
              <a:t>ongoing assessments of candidates / options</a:t>
            </a:r>
          </a:p>
        </p:txBody>
      </p:sp>
    </p:spTree>
    <p:extLst>
      <p:ext uri="{BB962C8B-B14F-4D97-AF65-F5344CB8AC3E}">
        <p14:creationId xmlns:p14="http://schemas.microsoft.com/office/powerpoint/2010/main" val="85960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263526" y="308355"/>
            <a:ext cx="9394823" cy="521401"/>
          </a:xfrm>
        </p:spPr>
        <p:txBody>
          <a:bodyPr/>
          <a:lstStyle/>
          <a:p>
            <a:r>
              <a:rPr lang="en-AU" dirty="0"/>
              <a:t>The </a:t>
            </a:r>
            <a:r>
              <a:rPr lang="en-AU" dirty="0" smtClean="0"/>
              <a:t>Management of Change – Expected Outcome</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22</a:t>
            </a:fld>
            <a:endParaRPr lang="en-AU" dirty="0"/>
          </a:p>
        </p:txBody>
      </p:sp>
      <p:sp>
        <p:nvSpPr>
          <p:cNvPr id="3" name="Rounded Rectangle 2"/>
          <p:cNvSpPr/>
          <p:nvPr/>
        </p:nvSpPr>
        <p:spPr>
          <a:xfrm>
            <a:off x="484094" y="1196788"/>
            <a:ext cx="2904565" cy="1143000"/>
          </a:xfrm>
          <a:prstGeom prst="roundRect">
            <a:avLst/>
          </a:prstGeom>
          <a:ln w="38100">
            <a:solidFill>
              <a:schemeClr val="accent2"/>
            </a:solidFill>
          </a:ln>
        </p:spPr>
        <p:txBody>
          <a:bodyPr anchor="ctr"/>
          <a:lstStyle/>
          <a:p>
            <a:pPr algn="ctr" defTabSz="914400">
              <a:lnSpc>
                <a:spcPct val="90000"/>
              </a:lnSpc>
              <a:spcBef>
                <a:spcPts val="1000"/>
              </a:spcBef>
              <a:buClr>
                <a:srgbClr val="CF461F"/>
              </a:buClr>
            </a:pPr>
            <a:r>
              <a:rPr lang="en-AU" sz="2400" b="1" dirty="0">
                <a:solidFill>
                  <a:srgbClr val="54616C"/>
                </a:solidFill>
              </a:rPr>
              <a:t>Identified in Policy</a:t>
            </a:r>
          </a:p>
        </p:txBody>
      </p:sp>
      <p:sp>
        <p:nvSpPr>
          <p:cNvPr id="9" name="Rounded Rectangle 8"/>
          <p:cNvSpPr/>
          <p:nvPr/>
        </p:nvSpPr>
        <p:spPr>
          <a:xfrm>
            <a:off x="4643157" y="1196788"/>
            <a:ext cx="2904565" cy="1143000"/>
          </a:xfrm>
          <a:prstGeom prst="roundRect">
            <a:avLst/>
          </a:prstGeom>
          <a:ln w="38100">
            <a:solidFill>
              <a:schemeClr val="accent2"/>
            </a:solidFill>
          </a:ln>
        </p:spPr>
        <p:txBody>
          <a:bodyPr anchor="ctr"/>
          <a:lstStyle/>
          <a:p>
            <a:pPr algn="ctr" defTabSz="914400">
              <a:lnSpc>
                <a:spcPct val="90000"/>
              </a:lnSpc>
              <a:spcBef>
                <a:spcPts val="1000"/>
              </a:spcBef>
              <a:buClr>
                <a:srgbClr val="CF461F"/>
              </a:buClr>
            </a:pPr>
            <a:r>
              <a:rPr lang="en-AU" sz="2400" b="1" dirty="0">
                <a:solidFill>
                  <a:srgbClr val="54616C"/>
                </a:solidFill>
              </a:rPr>
              <a:t>Defined in OIP</a:t>
            </a:r>
          </a:p>
        </p:txBody>
      </p:sp>
      <p:sp>
        <p:nvSpPr>
          <p:cNvPr id="10" name="Rounded Rectangle 9"/>
          <p:cNvSpPr/>
          <p:nvPr/>
        </p:nvSpPr>
        <p:spPr>
          <a:xfrm>
            <a:off x="8802220" y="1196788"/>
            <a:ext cx="2904565" cy="1143000"/>
          </a:xfrm>
          <a:prstGeom prst="roundRect">
            <a:avLst/>
          </a:prstGeom>
          <a:ln w="38100">
            <a:solidFill>
              <a:schemeClr val="accent2"/>
            </a:solidFill>
          </a:ln>
        </p:spPr>
        <p:txBody>
          <a:bodyPr anchor="ctr"/>
          <a:lstStyle/>
          <a:p>
            <a:pPr algn="ctr" defTabSz="914400">
              <a:lnSpc>
                <a:spcPct val="90000"/>
              </a:lnSpc>
              <a:spcBef>
                <a:spcPts val="1000"/>
              </a:spcBef>
              <a:buClr>
                <a:srgbClr val="CF461F"/>
              </a:buClr>
            </a:pPr>
            <a:r>
              <a:rPr lang="en-AU" sz="2400" b="1" dirty="0">
                <a:solidFill>
                  <a:srgbClr val="54616C"/>
                </a:solidFill>
              </a:rPr>
              <a:t>Carried out in Systems </a:t>
            </a:r>
            <a:r>
              <a:rPr lang="en-AU" sz="1600" b="1" dirty="0">
                <a:solidFill>
                  <a:srgbClr val="54616C"/>
                </a:solidFill>
              </a:rPr>
              <a:t>(</a:t>
            </a:r>
            <a:r>
              <a:rPr lang="en-AU" sz="1600" b="1" dirty="0" err="1" smtClean="0">
                <a:solidFill>
                  <a:srgbClr val="54616C"/>
                </a:solidFill>
              </a:rPr>
              <a:t>eg</a:t>
            </a:r>
            <a:r>
              <a:rPr lang="en-AU" sz="1600" b="1" dirty="0" smtClean="0">
                <a:solidFill>
                  <a:srgbClr val="54616C"/>
                </a:solidFill>
              </a:rPr>
              <a:t> </a:t>
            </a:r>
            <a:r>
              <a:rPr lang="en-AU" sz="1600" b="1" dirty="0">
                <a:solidFill>
                  <a:srgbClr val="54616C"/>
                </a:solidFill>
              </a:rPr>
              <a:t>Form)</a:t>
            </a:r>
            <a:endParaRPr lang="en-AU" sz="2400" b="1" dirty="0">
              <a:solidFill>
                <a:srgbClr val="54616C"/>
              </a:solidFill>
            </a:endParaRPr>
          </a:p>
        </p:txBody>
      </p:sp>
      <p:sp>
        <p:nvSpPr>
          <p:cNvPr id="11" name="Rounded Rectangle 10"/>
          <p:cNvSpPr/>
          <p:nvPr/>
        </p:nvSpPr>
        <p:spPr>
          <a:xfrm>
            <a:off x="8802220" y="2653032"/>
            <a:ext cx="2904565" cy="1143000"/>
          </a:xfrm>
          <a:prstGeom prst="roundRect">
            <a:avLst/>
          </a:prstGeom>
          <a:ln w="38100">
            <a:solidFill>
              <a:schemeClr val="accent2"/>
            </a:solidFill>
          </a:ln>
        </p:spPr>
        <p:txBody>
          <a:bodyPr anchor="ctr"/>
          <a:lstStyle/>
          <a:p>
            <a:pPr algn="ctr" defTabSz="914400">
              <a:lnSpc>
                <a:spcPct val="90000"/>
              </a:lnSpc>
              <a:spcBef>
                <a:spcPts val="1000"/>
              </a:spcBef>
              <a:buClr>
                <a:srgbClr val="CF461F"/>
              </a:buClr>
            </a:pPr>
            <a:r>
              <a:rPr lang="en-AU" sz="2400" b="1" dirty="0">
                <a:solidFill>
                  <a:srgbClr val="54616C"/>
                </a:solidFill>
              </a:rPr>
              <a:t>Stored in Records </a:t>
            </a:r>
            <a:r>
              <a:rPr lang="en-AU" b="1" dirty="0">
                <a:solidFill>
                  <a:srgbClr val="54616C"/>
                </a:solidFill>
              </a:rPr>
              <a:t>(</a:t>
            </a:r>
            <a:r>
              <a:rPr lang="en-AU" b="1" dirty="0" err="1" smtClean="0">
                <a:solidFill>
                  <a:srgbClr val="54616C"/>
                </a:solidFill>
              </a:rPr>
              <a:t>eg</a:t>
            </a:r>
            <a:r>
              <a:rPr lang="en-AU" b="1" dirty="0" smtClean="0">
                <a:solidFill>
                  <a:srgbClr val="54616C"/>
                </a:solidFill>
              </a:rPr>
              <a:t> </a:t>
            </a:r>
            <a:r>
              <a:rPr lang="en-AU" b="1" dirty="0" err="1">
                <a:solidFill>
                  <a:srgbClr val="54616C"/>
                </a:solidFill>
              </a:rPr>
              <a:t>Obj</a:t>
            </a:r>
            <a:r>
              <a:rPr lang="en-AU" b="1" dirty="0">
                <a:solidFill>
                  <a:srgbClr val="54616C"/>
                </a:solidFill>
              </a:rPr>
              <a:t>)</a:t>
            </a:r>
            <a:endParaRPr lang="en-AU" sz="2400" b="1" dirty="0">
              <a:solidFill>
                <a:srgbClr val="54616C"/>
              </a:solidFill>
            </a:endParaRPr>
          </a:p>
        </p:txBody>
      </p:sp>
      <p:sp>
        <p:nvSpPr>
          <p:cNvPr id="12" name="Rounded Rectangle 11"/>
          <p:cNvSpPr/>
          <p:nvPr/>
        </p:nvSpPr>
        <p:spPr>
          <a:xfrm>
            <a:off x="8802220" y="4163064"/>
            <a:ext cx="2904565" cy="1143000"/>
          </a:xfrm>
          <a:prstGeom prst="roundRect">
            <a:avLst/>
          </a:prstGeom>
          <a:ln w="38100">
            <a:solidFill>
              <a:schemeClr val="accent2"/>
            </a:solidFill>
          </a:ln>
        </p:spPr>
        <p:txBody>
          <a:bodyPr anchor="ctr"/>
          <a:lstStyle/>
          <a:p>
            <a:pPr algn="ctr" defTabSz="914400">
              <a:lnSpc>
                <a:spcPct val="90000"/>
              </a:lnSpc>
              <a:spcBef>
                <a:spcPts val="1000"/>
              </a:spcBef>
              <a:buClr>
                <a:srgbClr val="CF461F"/>
              </a:buClr>
            </a:pPr>
            <a:r>
              <a:rPr lang="en-AU" sz="2400" b="1" dirty="0" smtClean="0">
                <a:solidFill>
                  <a:srgbClr val="54616C"/>
                </a:solidFill>
              </a:rPr>
              <a:t>Communicated through Training </a:t>
            </a:r>
            <a:r>
              <a:rPr lang="en-AU" sz="2400" b="1" dirty="0">
                <a:solidFill>
                  <a:srgbClr val="54616C"/>
                </a:solidFill>
              </a:rPr>
              <a:t>&amp; </a:t>
            </a:r>
            <a:r>
              <a:rPr lang="en-AU" sz="2400" b="1" dirty="0" smtClean="0">
                <a:solidFill>
                  <a:srgbClr val="54616C"/>
                </a:solidFill>
              </a:rPr>
              <a:t>Education</a:t>
            </a:r>
            <a:endParaRPr lang="en-AU" sz="2400" b="1" dirty="0">
              <a:solidFill>
                <a:srgbClr val="54616C"/>
              </a:solidFill>
            </a:endParaRPr>
          </a:p>
        </p:txBody>
      </p:sp>
      <p:cxnSp>
        <p:nvCxnSpPr>
          <p:cNvPr id="13" name="Straight Arrow Connector 12"/>
          <p:cNvCxnSpPr>
            <a:stCxn id="3" idx="3"/>
            <a:endCxn id="9" idx="1"/>
          </p:cNvCxnSpPr>
          <p:nvPr/>
        </p:nvCxnSpPr>
        <p:spPr>
          <a:xfrm>
            <a:off x="3388659" y="1768288"/>
            <a:ext cx="1254498"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0" idx="1"/>
          </p:cNvCxnSpPr>
          <p:nvPr/>
        </p:nvCxnSpPr>
        <p:spPr>
          <a:xfrm>
            <a:off x="7547722" y="1768288"/>
            <a:ext cx="1254498"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11" idx="1"/>
          </p:cNvCxnSpPr>
          <p:nvPr/>
        </p:nvCxnSpPr>
        <p:spPr>
          <a:xfrm>
            <a:off x="7547722" y="1768288"/>
            <a:ext cx="1254498" cy="1456244"/>
          </a:xfrm>
          <a:prstGeom prst="bentConnector3">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3"/>
            <a:endCxn id="12" idx="1"/>
          </p:cNvCxnSpPr>
          <p:nvPr/>
        </p:nvCxnSpPr>
        <p:spPr>
          <a:xfrm>
            <a:off x="7547722" y="1768288"/>
            <a:ext cx="1254498" cy="2966276"/>
          </a:xfrm>
          <a:prstGeom prst="bentConnector3">
            <a:avLst>
              <a:gd name="adj1" fmla="val 50000"/>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6992" y="2811595"/>
            <a:ext cx="7297831" cy="1940957"/>
          </a:xfrm>
          <a:prstGeom prst="roundRect">
            <a:avLst/>
          </a:prstGeom>
          <a:solidFill>
            <a:srgbClr val="F7C39F"/>
          </a:solidFill>
          <a:ln w="28575">
            <a:solidFill>
              <a:schemeClr val="tx1"/>
            </a:solidFill>
          </a:ln>
        </p:spPr>
        <p:txBody>
          <a:bodyPr wrap="square" rtlCol="0">
            <a:spAutoFit/>
          </a:bodyPr>
          <a:lstStyle/>
          <a:p>
            <a:r>
              <a:rPr lang="en-AU" i="1" dirty="0" smtClean="0"/>
              <a:t>Your Management of Change process may be a:</a:t>
            </a:r>
          </a:p>
          <a:p>
            <a:pPr marL="285750" indent="-285750">
              <a:buFont typeface="Arial" panose="020B0604020202020204" pitchFamily="34" charset="0"/>
              <a:buChar char="•"/>
            </a:pPr>
            <a:r>
              <a:rPr lang="en-AU" i="1" dirty="0" smtClean="0"/>
              <a:t>Brief Template</a:t>
            </a:r>
          </a:p>
          <a:p>
            <a:pPr marL="285750" indent="-285750">
              <a:buFont typeface="Arial" panose="020B0604020202020204" pitchFamily="34" charset="0"/>
              <a:buChar char="•"/>
            </a:pPr>
            <a:r>
              <a:rPr lang="en-AU" i="1" dirty="0" smtClean="0"/>
              <a:t>Form</a:t>
            </a:r>
          </a:p>
          <a:p>
            <a:pPr marL="285750" indent="-285750">
              <a:buFont typeface="Arial" panose="020B0604020202020204" pitchFamily="34" charset="0"/>
              <a:buChar char="•"/>
            </a:pPr>
            <a:r>
              <a:rPr lang="en-AU" i="1" dirty="0" smtClean="0"/>
              <a:t>Integrated feature in Hazard ID and Risk Man</a:t>
            </a:r>
          </a:p>
          <a:p>
            <a:pPr marL="285750" indent="-285750">
              <a:buFont typeface="Arial" panose="020B0604020202020204" pitchFamily="34" charset="0"/>
              <a:buChar char="•"/>
            </a:pPr>
            <a:r>
              <a:rPr lang="en-AU" i="1" dirty="0" smtClean="0"/>
              <a:t>Off-the-shelf software package</a:t>
            </a:r>
          </a:p>
          <a:p>
            <a:pPr marL="285750" indent="-285750">
              <a:buFont typeface="Arial" panose="020B0604020202020204" pitchFamily="34" charset="0"/>
              <a:buChar char="•"/>
            </a:pPr>
            <a:r>
              <a:rPr lang="en-AU" i="1" dirty="0" smtClean="0"/>
              <a:t>All of the above.</a:t>
            </a:r>
          </a:p>
        </p:txBody>
      </p:sp>
      <p:sp>
        <p:nvSpPr>
          <p:cNvPr id="15" name="TextBox 14"/>
          <p:cNvSpPr txBox="1"/>
          <p:nvPr/>
        </p:nvSpPr>
        <p:spPr>
          <a:xfrm>
            <a:off x="263527" y="5836024"/>
            <a:ext cx="11663371" cy="707886"/>
          </a:xfrm>
          <a:prstGeom prst="rect">
            <a:avLst/>
          </a:prstGeom>
          <a:noFill/>
        </p:spPr>
        <p:txBody>
          <a:bodyPr wrap="square" rtlCol="0">
            <a:spAutoFit/>
          </a:bodyPr>
          <a:lstStyle/>
          <a:p>
            <a:pPr algn="ctr"/>
            <a:r>
              <a:rPr lang="en-AU" sz="2000" b="1" i="1" dirty="0" smtClean="0"/>
              <a:t>Note</a:t>
            </a:r>
            <a:r>
              <a:rPr lang="en-AU" sz="2000" b="1" i="1" dirty="0"/>
              <a:t>: </a:t>
            </a:r>
            <a:r>
              <a:rPr lang="en-AU" sz="2000" i="1" dirty="0"/>
              <a:t>Management of Change policy may consider multiple domains such as Aviation Safety, WHS and QMS. </a:t>
            </a:r>
          </a:p>
        </p:txBody>
      </p:sp>
    </p:spTree>
    <p:extLst>
      <p:ext uri="{BB962C8B-B14F-4D97-AF65-F5344CB8AC3E}">
        <p14:creationId xmlns:p14="http://schemas.microsoft.com/office/powerpoint/2010/main" val="1165521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smtClean="0"/>
              <a:t>Management </a:t>
            </a:r>
            <a:r>
              <a:rPr lang="en-AU" dirty="0"/>
              <a:t>of </a:t>
            </a:r>
            <a:r>
              <a:rPr lang="en-AU" dirty="0" smtClean="0"/>
              <a:t>Change - Summary</a:t>
            </a:r>
            <a:endParaRPr lang="fr-FR"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23</a:t>
            </a:fld>
            <a:endParaRPr lang="en-AU" dirty="0"/>
          </a:p>
        </p:txBody>
      </p:sp>
      <p:sp>
        <p:nvSpPr>
          <p:cNvPr id="5" name="Text Placeholder 4"/>
          <p:cNvSpPr>
            <a:spLocks noGrp="1"/>
          </p:cNvSpPr>
          <p:nvPr>
            <p:ph type="body" sz="quarter" idx="15"/>
          </p:nvPr>
        </p:nvSpPr>
        <p:spPr>
          <a:xfrm>
            <a:off x="263526" y="1057274"/>
            <a:ext cx="6567580" cy="5254823"/>
          </a:xfrm>
        </p:spPr>
        <p:txBody>
          <a:bodyPr/>
          <a:lstStyle/>
          <a:p>
            <a:r>
              <a:rPr lang="en-AU" sz="2000" b="1" dirty="0" smtClean="0"/>
              <a:t>It needs to be a </a:t>
            </a:r>
            <a:r>
              <a:rPr lang="en-AU" sz="2000" b="1" dirty="0" smtClean="0">
                <a:solidFill>
                  <a:schemeClr val="accent2"/>
                </a:solidFill>
              </a:rPr>
              <a:t>defined, formal, systematic process</a:t>
            </a:r>
            <a:endParaRPr lang="en-AU" sz="2000" b="1" dirty="0" smtClean="0"/>
          </a:p>
          <a:p>
            <a:endParaRPr lang="en-AU" sz="2000" b="1" dirty="0"/>
          </a:p>
          <a:p>
            <a:r>
              <a:rPr lang="en-AU" sz="2000" b="1" dirty="0" smtClean="0"/>
              <a:t>When a change occurs that meets </a:t>
            </a:r>
            <a:r>
              <a:rPr lang="en-AU" sz="2000" b="1" dirty="0" smtClean="0">
                <a:solidFill>
                  <a:schemeClr val="accent2"/>
                </a:solidFill>
              </a:rPr>
              <a:t>pre-defined criteria</a:t>
            </a:r>
            <a:r>
              <a:rPr lang="en-AU" sz="2000" b="1" dirty="0" smtClean="0"/>
              <a:t>, the process is initiated</a:t>
            </a:r>
          </a:p>
          <a:p>
            <a:endParaRPr lang="en-AU" sz="2000" b="1" dirty="0"/>
          </a:p>
          <a:p>
            <a:r>
              <a:rPr lang="en-AU" sz="2000" b="1" dirty="0" smtClean="0"/>
              <a:t>This process includes:</a:t>
            </a:r>
          </a:p>
          <a:p>
            <a:pPr lvl="1"/>
            <a:r>
              <a:rPr lang="en-AU" sz="1800" dirty="0" smtClean="0"/>
              <a:t>Communication and consultation</a:t>
            </a:r>
          </a:p>
          <a:p>
            <a:pPr lvl="1"/>
            <a:r>
              <a:rPr lang="en-AU" sz="1800" dirty="0" smtClean="0"/>
              <a:t>Developing a case for change</a:t>
            </a:r>
          </a:p>
          <a:p>
            <a:pPr lvl="1"/>
            <a:r>
              <a:rPr lang="en-AU" sz="1800" dirty="0" smtClean="0"/>
              <a:t>Risk assessment and planning</a:t>
            </a:r>
          </a:p>
          <a:p>
            <a:pPr lvl="1"/>
            <a:r>
              <a:rPr lang="en-AU" sz="1800" dirty="0" smtClean="0"/>
              <a:t>Phased plans and approval</a:t>
            </a:r>
          </a:p>
          <a:p>
            <a:pPr lvl="1"/>
            <a:r>
              <a:rPr lang="en-AU" sz="1800" dirty="0" smtClean="0"/>
              <a:t>Implementation, monitoring and review</a:t>
            </a:r>
          </a:p>
          <a:p>
            <a:endParaRPr lang="en-AU" sz="2000" b="1" dirty="0" smtClean="0"/>
          </a:p>
          <a:p>
            <a:r>
              <a:rPr lang="en-AU" sz="2000" b="1" dirty="0" smtClean="0"/>
              <a:t>Why? </a:t>
            </a:r>
            <a:r>
              <a:rPr lang="en-AU" sz="2000" dirty="0" smtClean="0"/>
              <a:t>– Identify hazards and manage Aviation Safety risks that may arise from change.</a:t>
            </a:r>
            <a:endParaRPr lang="en-AU" sz="1800" dirty="0" smtClean="0">
              <a:solidFill>
                <a:schemeClr val="accent2"/>
              </a:solidFill>
            </a:endParaRPr>
          </a:p>
        </p:txBody>
      </p:sp>
      <p:pic>
        <p:nvPicPr>
          <p:cNvPr id="2" name="Picture 1"/>
          <p:cNvPicPr>
            <a:picLocks noChangeAspect="1"/>
          </p:cNvPicPr>
          <p:nvPr/>
        </p:nvPicPr>
        <p:blipFill rotWithShape="1">
          <a:blip r:embed="rId3"/>
          <a:srcRect r="67841"/>
          <a:stretch/>
        </p:blipFill>
        <p:spPr>
          <a:xfrm>
            <a:off x="7311235" y="829756"/>
            <a:ext cx="2314022" cy="2237374"/>
          </a:xfrm>
          <a:prstGeom prst="rect">
            <a:avLst/>
          </a:prstGeom>
        </p:spPr>
      </p:pic>
      <p:pic>
        <p:nvPicPr>
          <p:cNvPr id="8" name="Picture 7"/>
          <p:cNvPicPr>
            <a:picLocks noChangeAspect="1"/>
          </p:cNvPicPr>
          <p:nvPr/>
        </p:nvPicPr>
        <p:blipFill rotWithShape="1">
          <a:blip r:embed="rId3"/>
          <a:srcRect l="34087" r="33653"/>
          <a:stretch/>
        </p:blipFill>
        <p:spPr>
          <a:xfrm>
            <a:off x="9714861" y="829756"/>
            <a:ext cx="2314022" cy="2230338"/>
          </a:xfrm>
          <a:prstGeom prst="rect">
            <a:avLst/>
          </a:prstGeom>
        </p:spPr>
      </p:pic>
      <p:pic>
        <p:nvPicPr>
          <p:cNvPr id="9" name="Picture 8"/>
          <p:cNvPicPr>
            <a:picLocks noChangeAspect="1"/>
          </p:cNvPicPr>
          <p:nvPr/>
        </p:nvPicPr>
        <p:blipFill rotWithShape="1">
          <a:blip r:embed="rId3"/>
          <a:srcRect l="68274"/>
          <a:stretch/>
        </p:blipFill>
        <p:spPr>
          <a:xfrm>
            <a:off x="9714861" y="3151287"/>
            <a:ext cx="2275662" cy="2230338"/>
          </a:xfrm>
          <a:prstGeom prst="rect">
            <a:avLst/>
          </a:prstGeom>
        </p:spPr>
      </p:pic>
      <p:sp>
        <p:nvSpPr>
          <p:cNvPr id="15" name="Rounded Rectangle 14"/>
          <p:cNvSpPr/>
          <p:nvPr/>
        </p:nvSpPr>
        <p:spPr>
          <a:xfrm>
            <a:off x="7535976" y="5658139"/>
            <a:ext cx="4178561" cy="377445"/>
          </a:xfrm>
          <a:prstGeom prst="roundRect">
            <a:avLst/>
          </a:prstGeom>
          <a:solidFill>
            <a:schemeClr val="tx1">
              <a:lumMod val="65000"/>
              <a:lumOff val="35000"/>
            </a:schemeClr>
          </a:solidFill>
          <a:ln w="38100">
            <a:solidFill>
              <a:schemeClr val="accent2"/>
            </a:solidFill>
          </a:ln>
        </p:spPr>
        <p:txBody>
          <a:bodyPr/>
          <a:lstStyle/>
          <a:p>
            <a:pPr algn="ctr" defTabSz="914400">
              <a:lnSpc>
                <a:spcPct val="90000"/>
              </a:lnSpc>
              <a:spcBef>
                <a:spcPts val="1000"/>
              </a:spcBef>
              <a:buClr>
                <a:srgbClr val="CF461F"/>
              </a:buClr>
            </a:pPr>
            <a:r>
              <a:rPr lang="en-AU" sz="2000" b="1" dirty="0" smtClean="0">
                <a:solidFill>
                  <a:schemeClr val="bg1"/>
                </a:solidFill>
              </a:rPr>
              <a:t>DASPMAN Vol 3 Chap 14</a:t>
            </a:r>
            <a:endParaRPr lang="en-AU" sz="2000" b="1" dirty="0">
              <a:solidFill>
                <a:schemeClr val="bg1"/>
              </a:solidFill>
            </a:endParaRPr>
          </a:p>
        </p:txBody>
      </p:sp>
    </p:spTree>
    <p:extLst>
      <p:ext uri="{BB962C8B-B14F-4D97-AF65-F5344CB8AC3E}">
        <p14:creationId xmlns:p14="http://schemas.microsoft.com/office/powerpoint/2010/main" val="4167733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0" y="591187"/>
            <a:ext cx="12192000" cy="2580638"/>
          </a:xfrm>
        </p:spPr>
        <p:txBody>
          <a:bodyPr/>
          <a:lstStyle/>
          <a:p>
            <a:pPr algn="ctr"/>
            <a:r>
              <a:rPr lang="en-AU" dirty="0" smtClean="0"/>
              <a:t>QUESTIONS</a:t>
            </a:r>
          </a:p>
          <a:p>
            <a:pPr algn="ctr"/>
            <a:endParaRPr lang="en-AU" sz="1800" dirty="0"/>
          </a:p>
          <a:p>
            <a:pPr algn="ctr"/>
            <a:r>
              <a:rPr lang="en-AU" sz="3200" dirty="0" smtClean="0"/>
              <a:t>Email</a:t>
            </a:r>
            <a:r>
              <a:rPr lang="en-AU" dirty="0" smtClean="0"/>
              <a:t>: </a:t>
            </a:r>
            <a:r>
              <a:rPr lang="en-AU" dirty="0" smtClean="0">
                <a:hlinkClick r:id="rId3"/>
              </a:rPr>
              <a:t>dasa.asms@defence.gov.au</a:t>
            </a:r>
            <a:r>
              <a:rPr lang="en-AU" dirty="0" smtClean="0"/>
              <a:t> </a:t>
            </a:r>
          </a:p>
          <a:p>
            <a:pPr algn="ctr"/>
            <a:r>
              <a:rPr lang="en-AU" dirty="0" smtClean="0"/>
              <a:t>  </a:t>
            </a:r>
            <a:r>
              <a:rPr lang="en-AU" sz="3200" dirty="0" smtClean="0"/>
              <a:t>Internet: </a:t>
            </a:r>
            <a:r>
              <a:rPr lang="en-AU" dirty="0" smtClean="0">
                <a:hlinkClick r:id="rId4"/>
              </a:rPr>
              <a:t>dasa.defence.gov.au/safety-management-systems</a:t>
            </a:r>
            <a:r>
              <a:rPr lang="en-AU" dirty="0" smtClean="0"/>
              <a:t> </a:t>
            </a:r>
            <a:endParaRPr lang="en-AU" dirty="0"/>
          </a:p>
        </p:txBody>
      </p:sp>
    </p:spTree>
    <p:extLst>
      <p:ext uri="{BB962C8B-B14F-4D97-AF65-F5344CB8AC3E}">
        <p14:creationId xmlns:p14="http://schemas.microsoft.com/office/powerpoint/2010/main" val="415557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263527" y="416510"/>
            <a:ext cx="8936134" cy="521401"/>
          </a:xfrm>
        </p:spPr>
        <p:txBody>
          <a:bodyPr/>
          <a:lstStyle/>
          <a:p>
            <a:r>
              <a:rPr lang="en-AU" sz="4000" dirty="0" smtClean="0"/>
              <a:t>Defence Flight Safety Manual</a:t>
            </a:r>
            <a:endParaRPr lang="fr-FR" sz="4000"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25</a:t>
            </a:fld>
            <a:endParaRPr lang="en-AU" dirty="0"/>
          </a:p>
        </p:txBody>
      </p:sp>
      <p:sp>
        <p:nvSpPr>
          <p:cNvPr id="2" name="Rectangle 1"/>
          <p:cNvSpPr/>
          <p:nvPr/>
        </p:nvSpPr>
        <p:spPr>
          <a:xfrm>
            <a:off x="993057" y="1690078"/>
            <a:ext cx="9783098" cy="4037003"/>
          </a:xfrm>
          <a:prstGeom prst="rect">
            <a:avLst/>
          </a:prstGeom>
        </p:spPr>
        <p:txBody>
          <a:bodyPr wrap="square">
            <a:spAutoFit/>
          </a:bodyPr>
          <a:lstStyle/>
          <a:p>
            <a:pPr marL="0" lvl="2" defTabSz="1828800">
              <a:spcBef>
                <a:spcPts val="1400"/>
              </a:spcBef>
              <a:buClr>
                <a:schemeClr val="accent1"/>
              </a:buClr>
              <a:buSzPct val="100000"/>
              <a:defRPr/>
            </a:pPr>
            <a:r>
              <a:rPr lang="en-AU" sz="2000" b="1" kern="0" dirty="0">
                <a:solidFill>
                  <a:srgbClr val="000000"/>
                </a:solidFill>
                <a:ea typeface="Arial"/>
                <a:cs typeface="Arial"/>
                <a:sym typeface="Helvetica Neue"/>
              </a:rPr>
              <a:t>Part 1- Independent Investigations</a:t>
            </a:r>
          </a:p>
          <a:p>
            <a:pPr marL="685800" lvl="2" indent="-685800" defTabSz="1828800">
              <a:spcBef>
                <a:spcPts val="1400"/>
              </a:spcBef>
              <a:buClr>
                <a:schemeClr val="accent1"/>
              </a:buClr>
              <a:buSzPct val="100000"/>
              <a:buFont typeface="Arial" panose="020B0604020202020204" pitchFamily="34" charset="0"/>
              <a:buChar char="•"/>
              <a:defRPr/>
            </a:pPr>
            <a:r>
              <a:rPr lang="en-AU" dirty="0" smtClean="0"/>
              <a:t>Conduct </a:t>
            </a:r>
            <a:r>
              <a:rPr lang="en-AU" dirty="0"/>
              <a:t>of DFSB Independent Investigations</a:t>
            </a:r>
          </a:p>
          <a:p>
            <a:pPr marL="685800" lvl="2" indent="-685800" defTabSz="1828800">
              <a:spcBef>
                <a:spcPts val="1400"/>
              </a:spcBef>
              <a:buClr>
                <a:schemeClr val="accent1"/>
              </a:buClr>
              <a:buSzPct val="100000"/>
              <a:buFont typeface="Arial" panose="020B0604020202020204" pitchFamily="34" charset="0"/>
              <a:buChar char="•"/>
              <a:defRPr/>
            </a:pPr>
            <a:r>
              <a:rPr lang="en-AU" sz="2000" dirty="0" smtClean="0"/>
              <a:t>Requirements </a:t>
            </a:r>
            <a:r>
              <a:rPr lang="en-AU" sz="2000" dirty="0"/>
              <a:t>of the Defence Aviation Community during Independent </a:t>
            </a:r>
            <a:r>
              <a:rPr lang="en-AU" sz="2000" dirty="0" smtClean="0"/>
              <a:t>Investigations</a:t>
            </a:r>
            <a:r>
              <a:rPr lang="en-AU" sz="2000" kern="0" dirty="0" smtClean="0">
                <a:solidFill>
                  <a:srgbClr val="000000"/>
                </a:solidFill>
                <a:ea typeface="Arial"/>
                <a:cs typeface="Arial"/>
                <a:sym typeface="Helvetica Neue"/>
              </a:rPr>
              <a:t/>
            </a:r>
            <a:br>
              <a:rPr lang="en-AU" sz="2000" kern="0" dirty="0" smtClean="0">
                <a:solidFill>
                  <a:srgbClr val="000000"/>
                </a:solidFill>
                <a:ea typeface="Arial"/>
                <a:cs typeface="Arial"/>
                <a:sym typeface="Helvetica Neue"/>
              </a:rPr>
            </a:br>
            <a:endParaRPr lang="en-AU" sz="2000" kern="0" dirty="0">
              <a:solidFill>
                <a:srgbClr val="000000"/>
              </a:solidFill>
              <a:ea typeface="Arial"/>
              <a:cs typeface="Arial"/>
              <a:sym typeface="Helvetica Neue"/>
            </a:endParaRPr>
          </a:p>
          <a:p>
            <a:pPr marL="0" lvl="2" defTabSz="1828800">
              <a:spcBef>
                <a:spcPts val="1400"/>
              </a:spcBef>
              <a:buClr>
                <a:schemeClr val="accent1"/>
              </a:buClr>
              <a:buSzPct val="100000"/>
              <a:defRPr/>
            </a:pPr>
            <a:r>
              <a:rPr lang="en-AU" sz="2000" b="1" kern="0" dirty="0">
                <a:solidFill>
                  <a:srgbClr val="000000"/>
                </a:solidFill>
                <a:ea typeface="Arial"/>
                <a:cs typeface="Arial"/>
                <a:sym typeface="Helvetica Neue"/>
              </a:rPr>
              <a:t>Part 2- SMS Reporting and Investigations</a:t>
            </a:r>
          </a:p>
          <a:p>
            <a:pPr marL="685800" lvl="2" indent="-685800" defTabSz="1828800">
              <a:spcBef>
                <a:spcPts val="1400"/>
              </a:spcBef>
              <a:buClr>
                <a:schemeClr val="accent1"/>
              </a:buClr>
              <a:buSzPct val="100000"/>
              <a:buFont typeface="Arial" panose="020B0604020202020204" pitchFamily="34" charset="0"/>
              <a:buChar char="•"/>
              <a:defRPr/>
            </a:pPr>
            <a:r>
              <a:rPr lang="en-AU" sz="2000" kern="0" dirty="0">
                <a:solidFill>
                  <a:srgbClr val="000000"/>
                </a:solidFill>
                <a:ea typeface="Arial"/>
                <a:cs typeface="Arial"/>
                <a:sym typeface="Helvetica Neue"/>
              </a:rPr>
              <a:t>Policy, procedures and techniques for the community to perform Reporting within their SMS</a:t>
            </a:r>
          </a:p>
          <a:p>
            <a:pPr marL="685800" lvl="2" indent="-685800" defTabSz="1828800">
              <a:spcBef>
                <a:spcPts val="1400"/>
              </a:spcBef>
              <a:buClr>
                <a:schemeClr val="accent1"/>
              </a:buClr>
              <a:buSzPct val="100000"/>
              <a:buFont typeface="Arial" panose="020B0604020202020204" pitchFamily="34" charset="0"/>
              <a:buChar char="•"/>
              <a:defRPr/>
            </a:pPr>
            <a:r>
              <a:rPr lang="en-AU" sz="2000" kern="0" dirty="0">
                <a:solidFill>
                  <a:srgbClr val="000000"/>
                </a:solidFill>
                <a:ea typeface="Arial"/>
                <a:cs typeface="Arial"/>
                <a:sym typeface="Helvetica Neue"/>
              </a:rPr>
              <a:t>Roughly split between activity inside an SMS and outside of an </a:t>
            </a:r>
            <a:r>
              <a:rPr lang="en-AU" sz="2000" kern="0" dirty="0" smtClean="0">
                <a:solidFill>
                  <a:srgbClr val="000000"/>
                </a:solidFill>
                <a:ea typeface="Arial"/>
                <a:cs typeface="Arial"/>
                <a:sym typeface="Helvetica Neue"/>
              </a:rPr>
              <a:t>SMS (SMS Investigations)</a:t>
            </a:r>
            <a:endParaRPr lang="en-AU" sz="2000" kern="0" dirty="0">
              <a:solidFill>
                <a:srgbClr val="000000"/>
              </a:solidFill>
              <a:ea typeface="Arial"/>
              <a:cs typeface="Arial"/>
              <a:sym typeface="Helvetica Neue"/>
            </a:endParaRPr>
          </a:p>
        </p:txBody>
      </p:sp>
    </p:spTree>
    <p:extLst>
      <p:ext uri="{BB962C8B-B14F-4D97-AF65-F5344CB8AC3E}">
        <p14:creationId xmlns:p14="http://schemas.microsoft.com/office/powerpoint/2010/main" val="249752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12689" y="534497"/>
            <a:ext cx="8936134" cy="521401"/>
          </a:xfrm>
        </p:spPr>
        <p:txBody>
          <a:bodyPr/>
          <a:lstStyle/>
          <a:p>
            <a:r>
              <a:rPr lang="en-AU" sz="4000" dirty="0"/>
              <a:t>Defence Flight Safety Manual</a:t>
            </a:r>
            <a:endParaRPr lang="fr-FR" sz="4000"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26</a:t>
            </a:fld>
            <a:endParaRPr lang="en-AU" dirty="0"/>
          </a:p>
        </p:txBody>
      </p:sp>
      <p:grpSp>
        <p:nvGrpSpPr>
          <p:cNvPr id="5" name="Group 4"/>
          <p:cNvGrpSpPr/>
          <p:nvPr/>
        </p:nvGrpSpPr>
        <p:grpSpPr>
          <a:xfrm>
            <a:off x="1010318" y="1982469"/>
            <a:ext cx="9806306" cy="4058620"/>
            <a:chOff x="479376" y="1549850"/>
            <a:chExt cx="9806306" cy="4058620"/>
          </a:xfrm>
        </p:grpSpPr>
        <p:sp>
          <p:nvSpPr>
            <p:cNvPr id="8" name="TextBox 7"/>
            <p:cNvSpPr txBox="1"/>
            <p:nvPr/>
          </p:nvSpPr>
          <p:spPr>
            <a:xfrm>
              <a:off x="4343184" y="1596584"/>
              <a:ext cx="2390398" cy="954107"/>
            </a:xfrm>
            <a:prstGeom prst="rect">
              <a:avLst/>
            </a:prstGeom>
            <a:noFill/>
          </p:spPr>
          <p:txBody>
            <a:bodyPr wrap="none" rtlCol="0">
              <a:spAutoFit/>
            </a:bodyPr>
            <a:lstStyle/>
            <a:p>
              <a:r>
                <a:rPr lang="en-AU" sz="3600" b="1" dirty="0" smtClean="0"/>
                <a:t>Q1 Feb </a:t>
              </a:r>
              <a:r>
                <a:rPr lang="en-AU" sz="3600" b="1" dirty="0"/>
                <a:t>27</a:t>
              </a:r>
            </a:p>
            <a:p>
              <a:endParaRPr lang="en-AU" sz="2000" dirty="0">
                <a:solidFill>
                  <a:schemeClr val="bg1"/>
                </a:solidFill>
                <a:latin typeface="+mn-lt"/>
                <a:cs typeface="+mn-cs"/>
              </a:endParaRPr>
            </a:p>
          </p:txBody>
        </p:sp>
        <p:sp>
          <p:nvSpPr>
            <p:cNvPr id="9" name="Rounded Rectangle 8"/>
            <p:cNvSpPr/>
            <p:nvPr/>
          </p:nvSpPr>
          <p:spPr>
            <a:xfrm>
              <a:off x="479376" y="2410963"/>
              <a:ext cx="2664296" cy="95116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Publish the </a:t>
              </a:r>
              <a:r>
                <a:rPr lang="en-AU" dirty="0" smtClean="0">
                  <a:solidFill>
                    <a:schemeClr val="tx1"/>
                  </a:solidFill>
                </a:rPr>
                <a:t>DFSM</a:t>
              </a:r>
              <a:endParaRPr lang="en-AU" dirty="0">
                <a:solidFill>
                  <a:schemeClr val="tx1"/>
                </a:solidFill>
              </a:endParaRPr>
            </a:p>
          </p:txBody>
        </p:sp>
        <p:sp>
          <p:nvSpPr>
            <p:cNvPr id="10" name="TextBox 9"/>
            <p:cNvSpPr txBox="1"/>
            <p:nvPr/>
          </p:nvSpPr>
          <p:spPr>
            <a:xfrm>
              <a:off x="926506" y="1596584"/>
              <a:ext cx="1954381" cy="646331"/>
            </a:xfrm>
            <a:prstGeom prst="rect">
              <a:avLst/>
            </a:prstGeom>
            <a:noFill/>
          </p:spPr>
          <p:txBody>
            <a:bodyPr wrap="none" rtlCol="0">
              <a:spAutoFit/>
            </a:bodyPr>
            <a:lstStyle/>
            <a:p>
              <a:r>
                <a:rPr lang="en-AU" sz="3600" b="1" dirty="0" smtClean="0"/>
                <a:t>Q3 2026</a:t>
              </a:r>
              <a:endParaRPr lang="en-AU" sz="3600" b="1" dirty="0"/>
            </a:p>
          </p:txBody>
        </p:sp>
        <p:sp>
          <p:nvSpPr>
            <p:cNvPr id="11" name="Rounded Rectangle 10"/>
            <p:cNvSpPr/>
            <p:nvPr/>
          </p:nvSpPr>
          <p:spPr>
            <a:xfrm>
              <a:off x="4124195" y="2426026"/>
              <a:ext cx="2520280" cy="9361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DASR SMS compliance</a:t>
              </a:r>
            </a:p>
          </p:txBody>
        </p:sp>
        <p:sp>
          <p:nvSpPr>
            <p:cNvPr id="12" name="Rounded Rectangle 11"/>
            <p:cNvSpPr/>
            <p:nvPr/>
          </p:nvSpPr>
          <p:spPr>
            <a:xfrm>
              <a:off x="4124195" y="4672366"/>
              <a:ext cx="2520280" cy="9361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DFSM in effect</a:t>
              </a:r>
              <a:endParaRPr lang="en-AU" dirty="0">
                <a:solidFill>
                  <a:schemeClr val="tx1"/>
                </a:solidFill>
              </a:endParaRPr>
            </a:p>
          </p:txBody>
        </p:sp>
        <p:sp>
          <p:nvSpPr>
            <p:cNvPr id="13" name="Rounded Rectangle 12"/>
            <p:cNvSpPr/>
            <p:nvPr/>
          </p:nvSpPr>
          <p:spPr>
            <a:xfrm>
              <a:off x="4124195" y="3535339"/>
              <a:ext cx="2520280" cy="9361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DASM Withdrawn</a:t>
              </a:r>
              <a:endParaRPr lang="en-AU" dirty="0">
                <a:solidFill>
                  <a:schemeClr val="tx1"/>
                </a:solidFill>
              </a:endParaRPr>
            </a:p>
          </p:txBody>
        </p:sp>
        <p:sp>
          <p:nvSpPr>
            <p:cNvPr id="14" name="Rounded Rectangle 13"/>
            <p:cNvSpPr/>
            <p:nvPr/>
          </p:nvSpPr>
          <p:spPr>
            <a:xfrm>
              <a:off x="7624998" y="2397114"/>
              <a:ext cx="2592288" cy="864096"/>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1</a:t>
              </a:r>
              <a:r>
                <a:rPr lang="en-AU" baseline="30000" dirty="0" smtClean="0">
                  <a:solidFill>
                    <a:schemeClr val="tx1"/>
                  </a:solidFill>
                </a:rPr>
                <a:t>st</a:t>
              </a:r>
              <a:r>
                <a:rPr lang="en-AU" dirty="0" smtClean="0">
                  <a:solidFill>
                    <a:schemeClr val="tx1"/>
                  </a:solidFill>
                </a:rPr>
                <a:t> DFSM Review (AL)</a:t>
              </a:r>
              <a:endParaRPr lang="en-AU" dirty="0">
                <a:solidFill>
                  <a:schemeClr val="tx1"/>
                </a:solidFill>
              </a:endParaRPr>
            </a:p>
          </p:txBody>
        </p:sp>
        <p:sp>
          <p:nvSpPr>
            <p:cNvPr id="15" name="Rectangle 14"/>
            <p:cNvSpPr/>
            <p:nvPr/>
          </p:nvSpPr>
          <p:spPr>
            <a:xfrm>
              <a:off x="7843988" y="1549850"/>
              <a:ext cx="2441694" cy="646331"/>
            </a:xfrm>
            <a:prstGeom prst="rect">
              <a:avLst/>
            </a:prstGeom>
          </p:spPr>
          <p:txBody>
            <a:bodyPr wrap="none">
              <a:spAutoFit/>
            </a:bodyPr>
            <a:lstStyle/>
            <a:p>
              <a:pPr lvl="0"/>
              <a:r>
                <a:rPr lang="en-AU" sz="3600" b="1" dirty="0" smtClean="0"/>
                <a:t>Q4 Nov </a:t>
              </a:r>
              <a:r>
                <a:rPr lang="en-AU" sz="3600" b="1" dirty="0"/>
                <a:t>27</a:t>
              </a:r>
            </a:p>
          </p:txBody>
        </p:sp>
        <p:sp>
          <p:nvSpPr>
            <p:cNvPr id="16" name="Rounded Rectangle 15"/>
            <p:cNvSpPr/>
            <p:nvPr/>
          </p:nvSpPr>
          <p:spPr>
            <a:xfrm>
              <a:off x="479376" y="3570429"/>
              <a:ext cx="2664296" cy="93610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Revised DASPMAN Vol1 Chap5</a:t>
              </a:r>
              <a:endParaRPr lang="en-AU" dirty="0">
                <a:solidFill>
                  <a:schemeClr val="tx1"/>
                </a:solidFill>
              </a:endParaRPr>
            </a:p>
          </p:txBody>
        </p:sp>
      </p:grpSp>
    </p:spTree>
    <p:extLst>
      <p:ext uri="{BB962C8B-B14F-4D97-AF65-F5344CB8AC3E}">
        <p14:creationId xmlns:p14="http://schemas.microsoft.com/office/powerpoint/2010/main" val="342759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pPr algn="ctr"/>
            <a:r>
              <a:rPr lang="en-AU" dirty="0" smtClean="0"/>
              <a:t>QUESTIONS</a:t>
            </a:r>
          </a:p>
          <a:p>
            <a:pPr algn="ctr"/>
            <a:endParaRPr lang="en-AU" sz="1800" dirty="0"/>
          </a:p>
          <a:p>
            <a:pPr algn="ctr"/>
            <a:r>
              <a:rPr lang="en-AU" dirty="0" smtClean="0"/>
              <a:t>Next SMS Town Hall – </a:t>
            </a:r>
            <a:r>
              <a:rPr lang="en-AU" dirty="0" smtClean="0"/>
              <a:t>31 July </a:t>
            </a:r>
            <a:r>
              <a:rPr lang="en-AU" dirty="0" smtClean="0"/>
              <a:t>2026</a:t>
            </a:r>
            <a:endParaRPr lang="en-AU" dirty="0"/>
          </a:p>
        </p:txBody>
      </p:sp>
    </p:spTree>
    <p:extLst>
      <p:ext uri="{BB962C8B-B14F-4D97-AF65-F5344CB8AC3E}">
        <p14:creationId xmlns:p14="http://schemas.microsoft.com/office/powerpoint/2010/main" val="1081280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Closing Comments</a:t>
            </a:r>
            <a:endParaRPr lang="en-AU" dirty="0"/>
          </a:p>
        </p:txBody>
      </p:sp>
      <p:sp>
        <p:nvSpPr>
          <p:cNvPr id="3" name="Text Placeholder 2"/>
          <p:cNvSpPr>
            <a:spLocks noGrp="1"/>
          </p:cNvSpPr>
          <p:nvPr>
            <p:ph type="body" sz="quarter" idx="14"/>
          </p:nvPr>
        </p:nvSpPr>
        <p:spPr>
          <a:xfrm>
            <a:off x="596901" y="2119032"/>
            <a:ext cx="11007724" cy="1458558"/>
          </a:xfrm>
        </p:spPr>
        <p:txBody>
          <a:bodyPr/>
          <a:lstStyle/>
          <a:p>
            <a:endParaRPr lang="en-AU" dirty="0" smtClean="0"/>
          </a:p>
          <a:p>
            <a:r>
              <a:rPr lang="en-AU" dirty="0" smtClean="0"/>
              <a:t>GPCAPT Mark Masini</a:t>
            </a:r>
            <a:endParaRPr lang="en-AU" dirty="0"/>
          </a:p>
        </p:txBody>
      </p:sp>
    </p:spTree>
    <p:extLst>
      <p:ext uri="{BB962C8B-B14F-4D97-AF65-F5344CB8AC3E}">
        <p14:creationId xmlns:p14="http://schemas.microsoft.com/office/powerpoint/2010/main" val="127877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94821"/>
              </a:buClr>
              <a:buFont typeface="Arial" panose="020B0604020202020204" pitchFamily="34" charset="0"/>
              <a:buChar char="•"/>
              <a:defRPr sz="1500">
                <a:solidFill>
                  <a:schemeClr val="tx1"/>
                </a:solidFill>
                <a:latin typeface="Arial" panose="020B0604020202020204" pitchFamily="34" charset="0"/>
              </a:defRPr>
            </a:lvl1pPr>
            <a:lvl2pPr marL="557199" indent="-214308">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7228" indent="-171446">
              <a:spcBef>
                <a:spcPct val="20000"/>
              </a:spcBef>
              <a:buClr>
                <a:srgbClr val="D94821"/>
              </a:buClr>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200120" indent="-171446">
              <a:spcBef>
                <a:spcPct val="20000"/>
              </a:spcBef>
              <a:buClr>
                <a:srgbClr val="D94821"/>
              </a:buClr>
              <a:buFont typeface="Arial" panose="020B0604020202020204" pitchFamily="34" charset="0"/>
              <a:buChar char="–"/>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43012" indent="-171446">
              <a:spcBef>
                <a:spcPct val="20000"/>
              </a:spcBef>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885903" indent="-171446"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228795" indent="-171446"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571686" indent="-171446"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2914577" indent="-171446" eaLnBrk="0" fontAlgn="base" hangingPunct="0">
              <a:spcBef>
                <a:spcPct val="20000"/>
              </a:spcBef>
              <a:spcAft>
                <a:spcPct val="0"/>
              </a:spcAft>
              <a:buClr>
                <a:srgbClr val="D94821"/>
              </a:buClr>
              <a:buFont typeface="Wingdings" panose="05000000000000000000" pitchFamily="2" charset="2"/>
              <a:buChar char="Ø"/>
              <a:defRPr sz="15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fontAlgn="base">
              <a:spcBef>
                <a:spcPct val="0"/>
              </a:spcBef>
              <a:spcAft>
                <a:spcPct val="0"/>
              </a:spcAft>
              <a:buClrTx/>
              <a:buNone/>
            </a:pPr>
            <a:fld id="{3FD505CB-8AE5-43E3-98F8-6C541ECE4E1E}" type="slidenum">
              <a:rPr lang="en-AU" altLang="en-US" sz="1050">
                <a:solidFill>
                  <a:srgbClr val="777777"/>
                </a:solidFill>
                <a:cs typeface="Arial" panose="020B0604020202020204" pitchFamily="34" charset="0"/>
              </a:rPr>
              <a:pPr fontAlgn="base">
                <a:spcBef>
                  <a:spcPct val="0"/>
                </a:spcBef>
                <a:spcAft>
                  <a:spcPct val="0"/>
                </a:spcAft>
                <a:buClrTx/>
                <a:buNone/>
              </a:pPr>
              <a:t>3</a:t>
            </a:fld>
            <a:endParaRPr lang="en-AU" altLang="en-US" sz="1050" dirty="0">
              <a:solidFill>
                <a:srgbClr val="777777"/>
              </a:solidFill>
              <a:cs typeface="Arial" panose="020B0604020202020204" pitchFamily="34" charset="0"/>
            </a:endParaRPr>
          </a:p>
        </p:txBody>
      </p:sp>
      <p:sp>
        <p:nvSpPr>
          <p:cNvPr id="18436" name="Rectangle 3"/>
          <p:cNvSpPr>
            <a:spLocks noGrp="1"/>
          </p:cNvSpPr>
          <p:nvPr>
            <p:ph type="body" idx="1"/>
          </p:nvPr>
        </p:nvSpPr>
        <p:spPr>
          <a:xfrm>
            <a:off x="275071" y="766916"/>
            <a:ext cx="11651825" cy="5152103"/>
          </a:xfrm>
        </p:spPr>
        <p:txBody>
          <a:bodyPr/>
          <a:lstStyle/>
          <a:p>
            <a:pPr marL="0" indent="0">
              <a:buNone/>
              <a:defRPr/>
            </a:pPr>
            <a:endParaRPr lang="en-AU" altLang="en-US" sz="2400" b="1" dirty="0">
              <a:latin typeface="Arial" panose="020B0604020202020204" pitchFamily="34" charset="0"/>
            </a:endParaRPr>
          </a:p>
          <a:p>
            <a:pPr marL="0" indent="0" algn="ctr">
              <a:buNone/>
              <a:defRPr/>
            </a:pPr>
            <a:endParaRPr lang="en-AU" altLang="en-US" sz="3200" b="1" dirty="0" smtClean="0">
              <a:latin typeface="Arial" panose="020B0604020202020204" pitchFamily="34" charset="0"/>
            </a:endParaRPr>
          </a:p>
          <a:p>
            <a:pPr marL="0" indent="0" algn="ctr">
              <a:buNone/>
              <a:defRPr/>
            </a:pPr>
            <a:r>
              <a:rPr lang="en-AU" altLang="en-US" sz="3200" b="1" dirty="0" smtClean="0">
                <a:latin typeface="Arial" panose="020B0604020202020204" pitchFamily="34" charset="0"/>
              </a:rPr>
              <a:t>Aim:</a:t>
            </a:r>
          </a:p>
          <a:p>
            <a:pPr marL="0" indent="0" algn="ctr">
              <a:buNone/>
              <a:defRPr/>
            </a:pPr>
            <a:r>
              <a:rPr lang="en-AU" altLang="en-US" dirty="0" smtClean="0">
                <a:latin typeface="Arial" panose="020B0604020202020204" pitchFamily="34" charset="0"/>
              </a:rPr>
              <a:t>Engage the Aviation Safety community on the February 2026 </a:t>
            </a:r>
          </a:p>
          <a:p>
            <a:pPr marL="0" indent="0" algn="ctr">
              <a:buNone/>
              <a:defRPr/>
            </a:pPr>
            <a:r>
              <a:rPr lang="en-AU" altLang="en-US" dirty="0" smtClean="0">
                <a:latin typeface="Arial" panose="020B0604020202020204" pitchFamily="34" charset="0"/>
              </a:rPr>
              <a:t>release of </a:t>
            </a:r>
            <a:r>
              <a:rPr lang="en-AU" altLang="en-US" i="1" dirty="0" smtClean="0">
                <a:latin typeface="Arial" panose="020B0604020202020204" pitchFamily="34" charset="0"/>
              </a:rPr>
              <a:t>DASR SMS.</a:t>
            </a:r>
          </a:p>
          <a:p>
            <a:pPr marL="0" indent="0" algn="ctr">
              <a:buNone/>
              <a:defRPr/>
            </a:pPr>
            <a:r>
              <a:rPr lang="en-AU" altLang="en-US" dirty="0" smtClean="0">
                <a:latin typeface="Arial" panose="020B0604020202020204" pitchFamily="34" charset="0"/>
              </a:rPr>
              <a:t> </a:t>
            </a:r>
          </a:p>
        </p:txBody>
      </p:sp>
    </p:spTree>
    <p:extLst>
      <p:ext uri="{BB962C8B-B14F-4D97-AF65-F5344CB8AC3E}">
        <p14:creationId xmlns:p14="http://schemas.microsoft.com/office/powerpoint/2010/main" val="275093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Text Placeholder 4"/>
          <p:cNvSpPr>
            <a:spLocks noGrp="1"/>
          </p:cNvSpPr>
          <p:nvPr>
            <p:ph type="body" sz="quarter" idx="15"/>
          </p:nvPr>
        </p:nvSpPr>
        <p:spPr>
          <a:xfrm>
            <a:off x="263526" y="829756"/>
            <a:ext cx="7760334" cy="5490213"/>
          </a:xfrm>
        </p:spPr>
        <p:txBody>
          <a:bodyPr/>
          <a:lstStyle/>
          <a:p>
            <a:r>
              <a:rPr lang="en-AU" sz="2200" b="1" dirty="0" smtClean="0">
                <a:solidFill>
                  <a:schemeClr val="tx1"/>
                </a:solidFill>
              </a:rPr>
              <a:t>DASR SMS Transition</a:t>
            </a:r>
            <a:endParaRPr lang="en-AU" sz="2200" b="1" dirty="0">
              <a:solidFill>
                <a:schemeClr val="tx1"/>
              </a:solidFill>
            </a:endParaRPr>
          </a:p>
          <a:p>
            <a:pPr lvl="1"/>
            <a:r>
              <a:rPr lang="en-AU" sz="2000" dirty="0" smtClean="0">
                <a:solidFill>
                  <a:schemeClr val="tx1"/>
                </a:solidFill>
              </a:rPr>
              <a:t>AC 001/2026 – </a:t>
            </a:r>
            <a:r>
              <a:rPr lang="en-AU" sz="2000" i="1" dirty="0" smtClean="0">
                <a:solidFill>
                  <a:schemeClr val="tx1"/>
                </a:solidFill>
              </a:rPr>
              <a:t>DASR SMS </a:t>
            </a:r>
            <a:r>
              <a:rPr lang="en-AU" sz="2000" dirty="0" smtClean="0">
                <a:solidFill>
                  <a:schemeClr val="tx1"/>
                </a:solidFill>
              </a:rPr>
              <a:t>Transition and Change Management Arrangements</a:t>
            </a:r>
          </a:p>
          <a:p>
            <a:pPr lvl="1"/>
            <a:r>
              <a:rPr lang="en-AU" sz="2000" dirty="0" smtClean="0">
                <a:solidFill>
                  <a:schemeClr val="tx1"/>
                </a:solidFill>
              </a:rPr>
              <a:t>DASR SMS Changes</a:t>
            </a:r>
            <a:endParaRPr lang="en-AU" sz="2000" dirty="0">
              <a:solidFill>
                <a:schemeClr val="tx1"/>
              </a:solidFill>
            </a:endParaRPr>
          </a:p>
          <a:p>
            <a:pPr lvl="1"/>
            <a:r>
              <a:rPr lang="en-AU" sz="2000" dirty="0" smtClean="0">
                <a:solidFill>
                  <a:schemeClr val="tx1"/>
                </a:solidFill>
              </a:rPr>
              <a:t>Transition timeline</a:t>
            </a:r>
          </a:p>
          <a:p>
            <a:pPr lvl="1"/>
            <a:r>
              <a:rPr lang="en-AU" sz="2000" dirty="0" smtClean="0">
                <a:solidFill>
                  <a:schemeClr val="tx1"/>
                </a:solidFill>
              </a:rPr>
              <a:t>Demonstrating compliance</a:t>
            </a:r>
          </a:p>
          <a:p>
            <a:pPr lvl="1"/>
            <a:r>
              <a:rPr lang="en-AU" sz="2000" dirty="0" smtClean="0">
                <a:solidFill>
                  <a:schemeClr val="tx1"/>
                </a:solidFill>
              </a:rPr>
              <a:t>Withdrawal </a:t>
            </a:r>
            <a:r>
              <a:rPr lang="en-AU" sz="2000" dirty="0">
                <a:solidFill>
                  <a:schemeClr val="tx1"/>
                </a:solidFill>
              </a:rPr>
              <a:t>of the </a:t>
            </a:r>
            <a:r>
              <a:rPr lang="en-AU" sz="2000" i="1" dirty="0" smtClean="0">
                <a:solidFill>
                  <a:schemeClr val="tx1"/>
                </a:solidFill>
              </a:rPr>
              <a:t>DASM</a:t>
            </a:r>
          </a:p>
          <a:p>
            <a:pPr lvl="1"/>
            <a:endParaRPr lang="en-AU" sz="2000" i="1" dirty="0">
              <a:solidFill>
                <a:schemeClr val="tx1"/>
              </a:solidFill>
            </a:endParaRPr>
          </a:p>
          <a:p>
            <a:r>
              <a:rPr lang="en-AU" sz="2200" b="1" dirty="0" smtClean="0">
                <a:solidFill>
                  <a:schemeClr val="tx1"/>
                </a:solidFill>
              </a:rPr>
              <a:t>Element 3.2: Management of Change</a:t>
            </a:r>
            <a:endParaRPr lang="en-AU" sz="2200" b="1" dirty="0">
              <a:solidFill>
                <a:schemeClr val="tx1"/>
              </a:solidFill>
            </a:endParaRPr>
          </a:p>
          <a:p>
            <a:endParaRPr lang="en-AU" sz="2200" b="1" dirty="0" smtClean="0">
              <a:solidFill>
                <a:schemeClr val="tx1"/>
              </a:solidFill>
            </a:endParaRPr>
          </a:p>
          <a:p>
            <a:r>
              <a:rPr lang="en-AU" sz="2200" b="1" dirty="0" smtClean="0">
                <a:solidFill>
                  <a:schemeClr val="tx1"/>
                </a:solidFill>
              </a:rPr>
              <a:t>Other </a:t>
            </a:r>
            <a:r>
              <a:rPr lang="en-AU" sz="2200" b="1" dirty="0" smtClean="0">
                <a:solidFill>
                  <a:schemeClr val="tx1"/>
                </a:solidFill>
              </a:rPr>
              <a:t>Updates</a:t>
            </a:r>
            <a:endParaRPr lang="en-AU" sz="2200" b="1" dirty="0">
              <a:solidFill>
                <a:schemeClr val="tx1"/>
              </a:solidFill>
            </a:endParaRPr>
          </a:p>
          <a:p>
            <a:pPr lvl="1"/>
            <a:r>
              <a:rPr lang="en-AU" sz="2000" dirty="0" smtClean="0">
                <a:solidFill>
                  <a:schemeClr val="tx1"/>
                </a:solidFill>
              </a:rPr>
              <a:t>DFSB Defence Flight Safety Manual (DFSM) – </a:t>
            </a:r>
            <a:r>
              <a:rPr lang="en-AU" sz="2000" dirty="0">
                <a:solidFill>
                  <a:schemeClr val="tx1"/>
                </a:solidFill>
              </a:rPr>
              <a:t>Status Update</a:t>
            </a:r>
          </a:p>
          <a:p>
            <a:endParaRPr lang="en-AU" dirty="0"/>
          </a:p>
        </p:txBody>
      </p:sp>
      <p:sp>
        <p:nvSpPr>
          <p:cNvPr id="6" name="Text Placeholder 5"/>
          <p:cNvSpPr>
            <a:spLocks noGrp="1"/>
          </p:cNvSpPr>
          <p:nvPr>
            <p:ph type="body" sz="quarter" idx="16"/>
          </p:nvPr>
        </p:nvSpPr>
        <p:spPr/>
        <p:txBody>
          <a:bodyPr/>
          <a:lstStyle/>
          <a:p>
            <a:r>
              <a:rPr lang="en-AU" dirty="0" smtClean="0"/>
              <a:t>Scope</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4</a:t>
            </a:fld>
            <a:endParaRPr lang="en-AU" dirty="0"/>
          </a:p>
        </p:txBody>
      </p:sp>
    </p:spTree>
    <p:extLst>
      <p:ext uri="{BB962C8B-B14F-4D97-AF65-F5344CB8AC3E}">
        <p14:creationId xmlns:p14="http://schemas.microsoft.com/office/powerpoint/2010/main" val="305029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526" y="1303020"/>
            <a:ext cx="8936134" cy="5016949"/>
          </a:xfrm>
        </p:spPr>
        <p:txBody>
          <a:bodyPr/>
          <a:lstStyle/>
          <a:p>
            <a:r>
              <a:rPr lang="en-AU" sz="2800" dirty="0" smtClean="0"/>
              <a:t>AC 001/2026 DASR SMS Transition and Change Management Arrangements</a:t>
            </a:r>
          </a:p>
          <a:p>
            <a:pPr lvl="1"/>
            <a:endParaRPr lang="en-AU" sz="2000" dirty="0" smtClean="0"/>
          </a:p>
          <a:p>
            <a:pPr lvl="1"/>
            <a:r>
              <a:rPr lang="en-AU" sz="2000" dirty="0" smtClean="0"/>
              <a:t>SMS ‘Town Halls’</a:t>
            </a:r>
          </a:p>
          <a:p>
            <a:pPr lvl="1"/>
            <a:endParaRPr lang="en-AU" sz="2000" dirty="0" smtClean="0"/>
          </a:p>
          <a:p>
            <a:pPr lvl="1"/>
            <a:r>
              <a:rPr lang="en-AU" sz="2000" dirty="0" smtClean="0"/>
              <a:t>MAO SMS / QMS reviews and workshops</a:t>
            </a:r>
          </a:p>
          <a:p>
            <a:pPr lvl="1"/>
            <a:endParaRPr lang="en-AU" sz="2000" dirty="0"/>
          </a:p>
          <a:p>
            <a:pPr lvl="1"/>
            <a:r>
              <a:rPr lang="en-AU" sz="2000" dirty="0" smtClean="0"/>
              <a:t>Transition education and training (</a:t>
            </a:r>
            <a:r>
              <a:rPr lang="en-AU" sz="2000" dirty="0" err="1" smtClean="0"/>
              <a:t>inc.</a:t>
            </a:r>
            <a:r>
              <a:rPr lang="en-AU" sz="2000" dirty="0" smtClean="0"/>
              <a:t> FAQs)</a:t>
            </a:r>
          </a:p>
          <a:p>
            <a:pPr lvl="1"/>
            <a:endParaRPr lang="en-AU" sz="2000" dirty="0" smtClean="0"/>
          </a:p>
          <a:p>
            <a:pPr lvl="1"/>
            <a:r>
              <a:rPr lang="en-AU" sz="2000" dirty="0" smtClean="0"/>
              <a:t>Pause on SMS findings (except Level 1).</a:t>
            </a:r>
          </a:p>
          <a:p>
            <a:pPr lvl="1"/>
            <a:endParaRPr lang="en-AU" sz="2000" dirty="0"/>
          </a:p>
          <a:p>
            <a:pPr lvl="1"/>
            <a:r>
              <a:rPr lang="en-AU" sz="2000" dirty="0" smtClean="0"/>
              <a:t>Change Management Plan</a:t>
            </a:r>
          </a:p>
          <a:p>
            <a:pPr lvl="1"/>
            <a:endParaRPr lang="en-AU" sz="2000" dirty="0"/>
          </a:p>
          <a:p>
            <a:pPr lvl="1"/>
            <a:r>
              <a:rPr lang="en-AU" sz="2000" dirty="0" smtClean="0"/>
              <a:t>DASM-DASPMAN cross-reference matrix (live document)</a:t>
            </a:r>
          </a:p>
          <a:p>
            <a:pPr lvl="1"/>
            <a:endParaRPr lang="en-AU" sz="2000" dirty="0" smtClean="0"/>
          </a:p>
          <a:p>
            <a:pPr lvl="1"/>
            <a:endParaRPr lang="en-AU" dirty="0" smtClean="0"/>
          </a:p>
        </p:txBody>
      </p:sp>
      <p:sp>
        <p:nvSpPr>
          <p:cNvPr id="6" name="Text Placeholder 5"/>
          <p:cNvSpPr>
            <a:spLocks noGrp="1"/>
          </p:cNvSpPr>
          <p:nvPr>
            <p:ph type="body" sz="quarter" idx="16"/>
          </p:nvPr>
        </p:nvSpPr>
        <p:spPr/>
        <p:txBody>
          <a:bodyPr/>
          <a:lstStyle/>
          <a:p>
            <a:r>
              <a:rPr lang="en-AU" dirty="0" smtClean="0"/>
              <a:t>SMS Transition and Change Management Plan</a:t>
            </a:r>
            <a:endParaRPr lang="fr-FR"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5</a:t>
            </a:fld>
            <a:endParaRPr lang="en-AU"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99660" y="309486"/>
            <a:ext cx="2476631" cy="31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99660" y="3545057"/>
            <a:ext cx="2482271" cy="2933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1645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2BD158-ABAE-41C0-AFAA-65B88B2D07FF}" type="slidenum">
              <a:rPr kumimoji="0" lang="en-AU" sz="1200" b="0" i="0" u="none" strike="noStrike" kern="1200" cap="none" spc="0" normalizeH="0" baseline="0" noProof="0" smtClean="0">
                <a:ln>
                  <a:noFill/>
                </a:ln>
                <a:solidFill>
                  <a:srgbClr val="54616C"/>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54616C"/>
              </a:solidFill>
              <a:effectLst/>
              <a:uLnTx/>
              <a:uFillTx/>
              <a:latin typeface="Arial" panose="020B0604020202020204"/>
              <a:ea typeface="+mn-ea"/>
              <a:cs typeface="+mn-cs"/>
            </a:endParaRPr>
          </a:p>
        </p:txBody>
      </p:sp>
      <p:grpSp>
        <p:nvGrpSpPr>
          <p:cNvPr id="8" name="Group 7"/>
          <p:cNvGrpSpPr/>
          <p:nvPr/>
        </p:nvGrpSpPr>
        <p:grpSpPr>
          <a:xfrm>
            <a:off x="4960620" y="455945"/>
            <a:ext cx="6728946" cy="5705504"/>
            <a:chOff x="6553917" y="1296631"/>
            <a:chExt cx="4979810" cy="4172439"/>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917" y="1296631"/>
              <a:ext cx="4979810" cy="4172433"/>
            </a:xfrm>
            <a:prstGeom prst="rect">
              <a:avLst/>
            </a:prstGeom>
          </p:spPr>
        </p:pic>
        <p:sp>
          <p:nvSpPr>
            <p:cNvPr id="10" name="Rectangle 9"/>
            <p:cNvSpPr/>
            <p:nvPr/>
          </p:nvSpPr>
          <p:spPr>
            <a:xfrm>
              <a:off x="10360776" y="4820711"/>
              <a:ext cx="1051244" cy="6483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6" name="Text Placeholder 5"/>
          <p:cNvSpPr>
            <a:spLocks noGrp="1"/>
          </p:cNvSpPr>
          <p:nvPr>
            <p:ph type="body" sz="quarter" idx="16"/>
          </p:nvPr>
        </p:nvSpPr>
        <p:spPr/>
        <p:txBody>
          <a:bodyPr/>
          <a:lstStyle/>
          <a:p>
            <a:r>
              <a:rPr lang="en-AU" dirty="0" smtClean="0"/>
              <a:t>DASR SMS Update - Regulation</a:t>
            </a:r>
            <a:r>
              <a:rPr lang="fr-FR" dirty="0" smtClean="0"/>
              <a:t>, </a:t>
            </a:r>
            <a:r>
              <a:rPr lang="fr-FR" dirty="0"/>
              <a:t>AMC &amp; </a:t>
            </a:r>
            <a:r>
              <a:rPr lang="fr-FR" dirty="0" smtClean="0"/>
              <a:t>GM</a:t>
            </a:r>
            <a:endParaRPr lang="fr-FR" dirty="0"/>
          </a:p>
        </p:txBody>
      </p:sp>
      <p:grpSp>
        <p:nvGrpSpPr>
          <p:cNvPr id="19" name="Group 18"/>
          <p:cNvGrpSpPr/>
          <p:nvPr/>
        </p:nvGrpSpPr>
        <p:grpSpPr>
          <a:xfrm>
            <a:off x="954109" y="2990850"/>
            <a:ext cx="4103665" cy="3498850"/>
            <a:chOff x="1249385" y="3375843"/>
            <a:chExt cx="3522640" cy="3113857"/>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9385" y="3375843"/>
              <a:ext cx="2725376" cy="3113857"/>
            </a:xfrm>
            <a:prstGeom prst="rect">
              <a:avLst/>
            </a:prstGeom>
          </p:spPr>
        </p:pic>
        <p:sp>
          <p:nvSpPr>
            <p:cNvPr id="14" name="Rectangle 13"/>
            <p:cNvSpPr/>
            <p:nvPr/>
          </p:nvSpPr>
          <p:spPr>
            <a:xfrm>
              <a:off x="1604631" y="5826271"/>
              <a:ext cx="2024394" cy="5935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p:cNvSpPr/>
            <p:nvPr/>
          </p:nvSpPr>
          <p:spPr>
            <a:xfrm>
              <a:off x="1604631" y="5019676"/>
              <a:ext cx="2024394" cy="7367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7" name="Straight Arrow Connector 16"/>
            <p:cNvCxnSpPr>
              <a:stCxn id="15" idx="3"/>
            </p:cNvCxnSpPr>
            <p:nvPr/>
          </p:nvCxnSpPr>
          <p:spPr>
            <a:xfrm flipV="1">
              <a:off x="3629025" y="5381625"/>
              <a:ext cx="1143000" cy="6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5" name="Text Placeholder 4"/>
          <p:cNvSpPr>
            <a:spLocks noGrp="1"/>
          </p:cNvSpPr>
          <p:nvPr>
            <p:ph type="body" sz="quarter" idx="15"/>
          </p:nvPr>
        </p:nvSpPr>
        <p:spPr>
          <a:xfrm>
            <a:off x="263526" y="829756"/>
            <a:ext cx="6290391" cy="5490213"/>
          </a:xfrm>
        </p:spPr>
        <p:txBody>
          <a:bodyPr/>
          <a:lstStyle/>
          <a:p>
            <a:pPr marL="457200" lvl="1" indent="0">
              <a:buNone/>
            </a:pPr>
            <a:r>
              <a:rPr lang="en-AU" sz="2200" b="1" dirty="0" smtClean="0"/>
              <a:t>DASPMAN Volume 2 – </a:t>
            </a:r>
            <a:r>
              <a:rPr lang="en-AU" sz="2200" b="1" i="1" dirty="0" smtClean="0"/>
              <a:t>DASR SMS</a:t>
            </a:r>
          </a:p>
          <a:p>
            <a:pPr lvl="2"/>
            <a:r>
              <a:rPr lang="en-AU" sz="2200" dirty="0" smtClean="0"/>
              <a:t>Regulation and AMC</a:t>
            </a:r>
            <a:endParaRPr lang="en-AU" sz="2200" dirty="0"/>
          </a:p>
          <a:p>
            <a:pPr lvl="2"/>
            <a:r>
              <a:rPr lang="en-AU" sz="2200" dirty="0" smtClean="0"/>
              <a:t>ADF &amp; Non-ADF flexibility</a:t>
            </a:r>
          </a:p>
          <a:p>
            <a:pPr lvl="2"/>
            <a:endParaRPr lang="en-AU" sz="2200" dirty="0" smtClean="0"/>
          </a:p>
          <a:p>
            <a:pPr marL="457200" lvl="1" indent="0">
              <a:buNone/>
            </a:pPr>
            <a:r>
              <a:rPr lang="en-AU" sz="2200" b="1" dirty="0" smtClean="0"/>
              <a:t>DASPMAN Volume 3 Chapter 14</a:t>
            </a:r>
          </a:p>
          <a:p>
            <a:pPr lvl="2"/>
            <a:r>
              <a:rPr lang="en-AU" sz="2200" dirty="0" smtClean="0"/>
              <a:t>129 Pages of GM</a:t>
            </a:r>
            <a:endParaRPr lang="en-AU" sz="2200" dirty="0" smtClean="0">
              <a:solidFill>
                <a:srgbClr val="0033CC"/>
              </a:solidFill>
            </a:endParaRPr>
          </a:p>
        </p:txBody>
      </p:sp>
    </p:spTree>
    <p:extLst>
      <p:ext uri="{BB962C8B-B14F-4D97-AF65-F5344CB8AC3E}">
        <p14:creationId xmlns:p14="http://schemas.microsoft.com/office/powerpoint/2010/main" val="429789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endParaRPr lang="en-AU" dirty="0"/>
          </a:p>
        </p:txBody>
      </p:sp>
      <p:sp>
        <p:nvSpPr>
          <p:cNvPr id="6" name="Text Placeholder 5"/>
          <p:cNvSpPr>
            <a:spLocks noGrp="1"/>
          </p:cNvSpPr>
          <p:nvPr>
            <p:ph type="body" sz="quarter" idx="16"/>
          </p:nvPr>
        </p:nvSpPr>
        <p:spPr/>
        <p:txBody>
          <a:bodyPr/>
          <a:lstStyle/>
          <a:p>
            <a:r>
              <a:rPr lang="en-AU" dirty="0"/>
              <a:t>SMS Transition Plan </a:t>
            </a:r>
            <a:r>
              <a:rPr lang="en-AU" dirty="0" smtClean="0"/>
              <a:t>- Transition Timeline</a:t>
            </a:r>
            <a:endParaRPr lang="en-AU"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7</a:t>
            </a:fld>
            <a:endParaRPr lang="en-AU" dirty="0"/>
          </a:p>
        </p:txBody>
      </p:sp>
      <p:pic>
        <p:nvPicPr>
          <p:cNvPr id="3" name="Picture 2"/>
          <p:cNvPicPr>
            <a:picLocks noChangeAspect="1"/>
          </p:cNvPicPr>
          <p:nvPr/>
        </p:nvPicPr>
        <p:blipFill>
          <a:blip r:embed="rId3"/>
          <a:stretch>
            <a:fillRect/>
          </a:stretch>
        </p:blipFill>
        <p:spPr>
          <a:xfrm>
            <a:off x="263525" y="829756"/>
            <a:ext cx="11491150" cy="4919534"/>
          </a:xfrm>
          <a:prstGeom prst="rect">
            <a:avLst/>
          </a:prstGeom>
        </p:spPr>
      </p:pic>
    </p:spTree>
    <p:extLst>
      <p:ext uri="{BB962C8B-B14F-4D97-AF65-F5344CB8AC3E}">
        <p14:creationId xmlns:p14="http://schemas.microsoft.com/office/powerpoint/2010/main" val="146899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526" y="1325880"/>
            <a:ext cx="8936134" cy="4994089"/>
          </a:xfrm>
        </p:spPr>
        <p:txBody>
          <a:bodyPr/>
          <a:lstStyle/>
          <a:p>
            <a:pPr marL="0" indent="0">
              <a:buNone/>
            </a:pPr>
            <a:r>
              <a:rPr lang="en-AU" sz="2200" b="1" dirty="0" smtClean="0"/>
              <a:t>Things for you to do:</a:t>
            </a:r>
          </a:p>
          <a:p>
            <a:pPr marL="914400" lvl="1" indent="-457200">
              <a:buFont typeface="+mj-lt"/>
              <a:buAutoNum type="arabicPeriod"/>
            </a:pPr>
            <a:r>
              <a:rPr lang="en-AU" sz="2000" dirty="0" smtClean="0"/>
              <a:t>Engage </a:t>
            </a:r>
            <a:r>
              <a:rPr lang="en-AU" sz="2000" dirty="0"/>
              <a:t>with DASA </a:t>
            </a:r>
            <a:r>
              <a:rPr lang="en-AU" sz="2000" dirty="0" smtClean="0"/>
              <a:t>early.</a:t>
            </a:r>
          </a:p>
          <a:p>
            <a:pPr marL="914400" lvl="1" indent="-457200">
              <a:buFont typeface="+mj-lt"/>
              <a:buAutoNum type="arabicPeriod"/>
            </a:pPr>
            <a:endParaRPr lang="en-AU" sz="1200" dirty="0"/>
          </a:p>
          <a:p>
            <a:pPr marL="914400" lvl="1" indent="-457200">
              <a:buFont typeface="+mj-lt"/>
              <a:buAutoNum type="arabicPeriod"/>
            </a:pPr>
            <a:r>
              <a:rPr lang="en-AU" sz="2000" dirty="0" smtClean="0"/>
              <a:t>Get familiar with ‘New </a:t>
            </a:r>
            <a:r>
              <a:rPr lang="en-AU" sz="2000" dirty="0"/>
              <a:t>Look’ </a:t>
            </a:r>
            <a:r>
              <a:rPr lang="en-AU" sz="2000" i="1" dirty="0"/>
              <a:t>DASR SMS</a:t>
            </a:r>
            <a:r>
              <a:rPr lang="en-AU" sz="2000" dirty="0"/>
              <a:t> regulation and </a:t>
            </a:r>
            <a:r>
              <a:rPr lang="en-AU" sz="2000" dirty="0" smtClean="0"/>
              <a:t>AMC.</a:t>
            </a:r>
          </a:p>
          <a:p>
            <a:pPr marL="914400" lvl="1" indent="-457200">
              <a:buFont typeface="+mj-lt"/>
              <a:buAutoNum type="arabicPeriod"/>
            </a:pPr>
            <a:endParaRPr lang="en-AU" sz="1200" dirty="0"/>
          </a:p>
          <a:p>
            <a:pPr marL="914400" lvl="1" indent="-457200">
              <a:buFont typeface="+mj-lt"/>
              <a:buAutoNum type="arabicPeriod"/>
            </a:pPr>
            <a:r>
              <a:rPr lang="en-AU" sz="2000" dirty="0"/>
              <a:t>Use the PSOE Evaluation Tool </a:t>
            </a:r>
            <a:r>
              <a:rPr lang="en-AU" sz="2000" dirty="0" smtClean="0"/>
              <a:t>to </a:t>
            </a:r>
            <a:r>
              <a:rPr lang="en-AU" sz="2000" dirty="0"/>
              <a:t>identify gaps</a:t>
            </a:r>
            <a:r>
              <a:rPr lang="en-AU" sz="2000" dirty="0" smtClean="0"/>
              <a:t>.</a:t>
            </a:r>
          </a:p>
          <a:p>
            <a:pPr marL="914400" lvl="1" indent="-457200">
              <a:buFont typeface="+mj-lt"/>
              <a:buAutoNum type="arabicPeriod"/>
            </a:pPr>
            <a:endParaRPr lang="en-AU" sz="1200" dirty="0" smtClean="0"/>
          </a:p>
          <a:p>
            <a:pPr marL="914400" lvl="1" indent="-457200">
              <a:buFont typeface="+mj-lt"/>
              <a:buAutoNum type="arabicPeriod"/>
            </a:pPr>
            <a:r>
              <a:rPr lang="en-AU" sz="2000" dirty="0"/>
              <a:t>Understand the potential workload (and resources required) to achieve compliance </a:t>
            </a:r>
            <a:r>
              <a:rPr lang="en-AU" sz="2000" dirty="0" smtClean="0"/>
              <a:t>(</a:t>
            </a:r>
            <a:r>
              <a:rPr lang="en-AU" sz="2000" dirty="0" err="1" smtClean="0"/>
              <a:t>eg</a:t>
            </a:r>
            <a:r>
              <a:rPr lang="en-AU" sz="2000" dirty="0" smtClean="0"/>
              <a:t> relied on references to DASM or AC 003/2018?).</a:t>
            </a:r>
          </a:p>
          <a:p>
            <a:pPr marL="914400" lvl="1" indent="-457200">
              <a:buFont typeface="+mj-lt"/>
              <a:buAutoNum type="arabicPeriod"/>
            </a:pPr>
            <a:endParaRPr lang="en-AU" sz="1200" dirty="0" smtClean="0"/>
          </a:p>
          <a:p>
            <a:pPr marL="914400" lvl="1" indent="-457200">
              <a:buFont typeface="+mj-lt"/>
              <a:buAutoNum type="arabicPeriod"/>
            </a:pPr>
            <a:r>
              <a:rPr lang="en-AU" sz="2000" dirty="0"/>
              <a:t>Plan the transition. </a:t>
            </a:r>
            <a:endParaRPr lang="en-AU" sz="2000" dirty="0" smtClean="0"/>
          </a:p>
          <a:p>
            <a:pPr marL="914400" lvl="1" indent="-457200">
              <a:buFont typeface="+mj-lt"/>
              <a:buAutoNum type="arabicPeriod"/>
            </a:pPr>
            <a:endParaRPr lang="en-AU" sz="1200" dirty="0"/>
          </a:p>
          <a:p>
            <a:pPr marL="914400" lvl="1" indent="-457200">
              <a:buFont typeface="+mj-lt"/>
              <a:buAutoNum type="arabicPeriod"/>
            </a:pPr>
            <a:r>
              <a:rPr lang="en-AU" sz="2000" dirty="0"/>
              <a:t>Update </a:t>
            </a:r>
            <a:r>
              <a:rPr lang="en-AU" sz="2000" dirty="0" smtClean="0"/>
              <a:t>SMS </a:t>
            </a:r>
            <a:r>
              <a:rPr lang="en-AU" sz="2000" dirty="0"/>
              <a:t>documentation and </a:t>
            </a:r>
            <a:r>
              <a:rPr lang="en-AU" sz="2000" dirty="0" smtClean="0"/>
              <a:t>artefacts.</a:t>
            </a:r>
          </a:p>
          <a:p>
            <a:pPr marL="914400" lvl="1" indent="-457200">
              <a:buFont typeface="+mj-lt"/>
              <a:buAutoNum type="arabicPeriod"/>
            </a:pPr>
            <a:endParaRPr lang="en-AU" sz="1200" dirty="0" smtClean="0"/>
          </a:p>
          <a:p>
            <a:pPr marL="914400" lvl="1" indent="-457200">
              <a:buFont typeface="+mj-lt"/>
              <a:buAutoNum type="arabicPeriod"/>
            </a:pPr>
            <a:r>
              <a:rPr lang="en-AU" sz="2000" dirty="0" smtClean="0"/>
              <a:t>MAO-AMs </a:t>
            </a:r>
            <a:r>
              <a:rPr lang="en-AU" sz="2000" dirty="0"/>
              <a:t>– Submission of compliance evidence to DASA for evaluation and transition to the new </a:t>
            </a:r>
            <a:r>
              <a:rPr lang="en-AU" sz="2000" dirty="0" smtClean="0"/>
              <a:t>regulation.</a:t>
            </a:r>
          </a:p>
          <a:p>
            <a:pPr lvl="1"/>
            <a:endParaRPr lang="en-AU" dirty="0" smtClean="0"/>
          </a:p>
          <a:p>
            <a:endParaRPr lang="en-AU" dirty="0" smtClean="0"/>
          </a:p>
        </p:txBody>
      </p:sp>
      <p:sp>
        <p:nvSpPr>
          <p:cNvPr id="6" name="Text Placeholder 5"/>
          <p:cNvSpPr>
            <a:spLocks noGrp="1"/>
          </p:cNvSpPr>
          <p:nvPr>
            <p:ph type="body" sz="quarter" idx="16"/>
          </p:nvPr>
        </p:nvSpPr>
        <p:spPr/>
        <p:txBody>
          <a:bodyPr/>
          <a:lstStyle/>
          <a:p>
            <a:r>
              <a:rPr lang="en-AU" dirty="0" smtClean="0"/>
              <a:t>SMS Transition and Change Management – Demonstrating Compliance</a:t>
            </a:r>
            <a:endParaRPr lang="fr-FR"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8</a:t>
            </a:fld>
            <a:endParaRPr lang="en-AU" dirty="0"/>
          </a:p>
        </p:txBody>
      </p:sp>
    </p:spTree>
    <p:extLst>
      <p:ext uri="{BB962C8B-B14F-4D97-AF65-F5344CB8AC3E}">
        <p14:creationId xmlns:p14="http://schemas.microsoft.com/office/powerpoint/2010/main" val="60012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526" y="927848"/>
            <a:ext cx="6204509" cy="5561852"/>
          </a:xfrm>
        </p:spPr>
        <p:txBody>
          <a:bodyPr/>
          <a:lstStyle/>
          <a:p>
            <a:pPr marL="0" indent="0" algn="ctr">
              <a:buNone/>
            </a:pPr>
            <a:r>
              <a:rPr lang="en-AU" b="1" dirty="0">
                <a:solidFill>
                  <a:srgbClr val="E56606"/>
                </a:solidFill>
              </a:rPr>
              <a:t>–</a:t>
            </a:r>
            <a:r>
              <a:rPr lang="en-AU" b="1" dirty="0" smtClean="0"/>
              <a:t> Always contact your DASA Desk Officer and confirm the process for your organisation </a:t>
            </a:r>
            <a:r>
              <a:rPr lang="en-AU" b="1" dirty="0" smtClean="0">
                <a:solidFill>
                  <a:srgbClr val="E56606"/>
                </a:solidFill>
              </a:rPr>
              <a:t>– </a:t>
            </a:r>
          </a:p>
          <a:p>
            <a:pPr marL="0" indent="0">
              <a:buNone/>
            </a:pPr>
            <a:endParaRPr lang="en-AU" dirty="0"/>
          </a:p>
          <a:p>
            <a:pPr marL="0" indent="0">
              <a:buNone/>
            </a:pPr>
            <a:r>
              <a:rPr lang="en-AU" dirty="0" smtClean="0"/>
              <a:t>Typical process (DASR 21, 145 and M Organisations):</a:t>
            </a:r>
          </a:p>
          <a:p>
            <a:pPr marL="0" indent="0">
              <a:buNone/>
            </a:pPr>
            <a:endParaRPr lang="en-AU" dirty="0" smtClean="0"/>
          </a:p>
          <a:p>
            <a:pPr marL="342900" indent="-342900">
              <a:buAutoNum type="arabicPeriod"/>
            </a:pPr>
            <a:r>
              <a:rPr lang="en-AU" dirty="0" smtClean="0"/>
              <a:t>Review and update extant SMS documentation for compliance with the new SMS requirements.</a:t>
            </a:r>
          </a:p>
          <a:p>
            <a:pPr marL="342900" indent="-342900">
              <a:buAutoNum type="arabicPeriod"/>
            </a:pPr>
            <a:endParaRPr lang="en-AU" dirty="0" smtClean="0"/>
          </a:p>
          <a:p>
            <a:pPr marL="342900" indent="-342900">
              <a:buAutoNum type="arabicPeriod"/>
            </a:pPr>
            <a:r>
              <a:rPr lang="en-AU" dirty="0" smtClean="0"/>
              <a:t>Changes should </a:t>
            </a:r>
            <a:r>
              <a:rPr lang="en-AU" dirty="0"/>
              <a:t>be assessed to determine if they represent a significant </a:t>
            </a:r>
            <a:r>
              <a:rPr lang="en-AU" dirty="0" smtClean="0"/>
              <a:t>change.</a:t>
            </a:r>
          </a:p>
          <a:p>
            <a:pPr marL="342900" indent="-342900">
              <a:buAutoNum type="arabicPeriod"/>
            </a:pPr>
            <a:endParaRPr lang="en-AU" dirty="0"/>
          </a:p>
          <a:p>
            <a:pPr marL="800100" lvl="1" indent="-342900">
              <a:buAutoNum type="alphaLcPeriod"/>
            </a:pPr>
            <a:r>
              <a:rPr lang="en-AU" b="1" dirty="0" smtClean="0"/>
              <a:t>Significant / Major:</a:t>
            </a:r>
            <a:r>
              <a:rPr lang="en-AU" dirty="0" smtClean="0"/>
              <a:t> Submit </a:t>
            </a:r>
            <a:r>
              <a:rPr lang="en-AU" dirty="0"/>
              <a:t>the appropriate DASR Form (see </a:t>
            </a:r>
            <a:r>
              <a:rPr lang="en-AU" dirty="0" smtClean="0"/>
              <a:t>table) </a:t>
            </a:r>
            <a:r>
              <a:rPr lang="en-AU" dirty="0"/>
              <a:t>with supporting </a:t>
            </a:r>
            <a:r>
              <a:rPr lang="en-AU" dirty="0" smtClean="0"/>
              <a:t>documentation.</a:t>
            </a:r>
          </a:p>
          <a:p>
            <a:pPr marL="800100" lvl="1" indent="-342900">
              <a:buAutoNum type="alphaLcPeriod"/>
            </a:pPr>
            <a:endParaRPr lang="en-AU" dirty="0" smtClean="0"/>
          </a:p>
          <a:p>
            <a:pPr marL="800100" lvl="1" indent="-342900">
              <a:buAutoNum type="alphaLcPeriod"/>
            </a:pPr>
            <a:r>
              <a:rPr lang="en-AU" b="1" dirty="0" smtClean="0"/>
              <a:t>Not Significant / Minor:</a:t>
            </a:r>
            <a:r>
              <a:rPr lang="en-AU" dirty="0" smtClean="0"/>
              <a:t> Approve internally and supply DASA with copies of the updated SMS Documentation. </a:t>
            </a:r>
          </a:p>
          <a:p>
            <a:pPr marL="800100" lvl="1" indent="-342900">
              <a:buAutoNum type="alphaLcPeriod"/>
            </a:pPr>
            <a:endParaRPr lang="en-AU" dirty="0"/>
          </a:p>
          <a:p>
            <a:pPr marL="0" indent="0">
              <a:buNone/>
            </a:pPr>
            <a:r>
              <a:rPr lang="en-AU" sz="1600" b="1" i="1" dirty="0" smtClean="0"/>
              <a:t>Note: </a:t>
            </a:r>
            <a:r>
              <a:rPr lang="en-AU" sz="1600" i="1" dirty="0" smtClean="0"/>
              <a:t>M &amp; MTCHO’s require integration with the MAO/</a:t>
            </a:r>
            <a:r>
              <a:rPr lang="en-AU" sz="1600" i="1" dirty="0" err="1" smtClean="0"/>
              <a:t>Entp</a:t>
            </a:r>
            <a:r>
              <a:rPr lang="en-AU" sz="1600" i="1" dirty="0" smtClean="0"/>
              <a:t>.</a:t>
            </a:r>
          </a:p>
        </p:txBody>
      </p:sp>
      <p:sp>
        <p:nvSpPr>
          <p:cNvPr id="6" name="Text Placeholder 5"/>
          <p:cNvSpPr>
            <a:spLocks noGrp="1"/>
          </p:cNvSpPr>
          <p:nvPr>
            <p:ph type="body" sz="quarter" idx="16"/>
          </p:nvPr>
        </p:nvSpPr>
        <p:spPr>
          <a:xfrm>
            <a:off x="263526" y="308355"/>
            <a:ext cx="9787839" cy="521401"/>
          </a:xfrm>
        </p:spPr>
        <p:txBody>
          <a:bodyPr/>
          <a:lstStyle/>
          <a:p>
            <a:r>
              <a:rPr lang="en-AU" dirty="0" smtClean="0"/>
              <a:t>Transition Process – DASR 21, 145 and M Organisations</a:t>
            </a:r>
            <a:endParaRPr lang="fr-FR" dirty="0"/>
          </a:p>
        </p:txBody>
      </p:sp>
      <p:sp>
        <p:nvSpPr>
          <p:cNvPr id="7" name="Slide Number Placeholder 6"/>
          <p:cNvSpPr>
            <a:spLocks noGrp="1"/>
          </p:cNvSpPr>
          <p:nvPr>
            <p:ph type="sldNum" sz="quarter" idx="17"/>
          </p:nvPr>
        </p:nvSpPr>
        <p:spPr/>
        <p:txBody>
          <a:bodyPr/>
          <a:lstStyle/>
          <a:p>
            <a:fld id="{4D2BD158-ABAE-41C0-AFAA-65B88B2D07FF}" type="slidenum">
              <a:rPr lang="en-AU" smtClean="0"/>
              <a:pPr/>
              <a:t>9</a:t>
            </a:fld>
            <a:endParaRPr lang="en-AU"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1063" y="829756"/>
            <a:ext cx="4522367" cy="5569963"/>
          </a:xfrm>
          <a:prstGeom prst="rect">
            <a:avLst/>
          </a:prstGeom>
        </p:spPr>
      </p:pic>
    </p:spTree>
    <p:extLst>
      <p:ext uri="{BB962C8B-B14F-4D97-AF65-F5344CB8AC3E}">
        <p14:creationId xmlns:p14="http://schemas.microsoft.com/office/powerpoint/2010/main" val="70961618"/>
      </p:ext>
    </p:extLst>
  </p:cSld>
  <p:clrMapOvr>
    <a:masterClrMapping/>
  </p:clrMapOvr>
</p:sld>
</file>

<file path=ppt/theme/theme1.xml><?xml version="1.0" encoding="utf-8"?>
<a:theme xmlns:a="http://schemas.openxmlformats.org/drawingml/2006/main" name="1_Title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estation Content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Questions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Presentation End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Presentation End Slide Alt Vers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3811</TotalTime>
  <Words>4496</Words>
  <Application>Microsoft Office PowerPoint</Application>
  <PresentationFormat>Widescreen</PresentationFormat>
  <Paragraphs>539</Paragraphs>
  <Slides>28</Slides>
  <Notes>28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MS PGothic</vt:lpstr>
      <vt:lpstr>Arial</vt:lpstr>
      <vt:lpstr>Calibri</vt:lpstr>
      <vt:lpstr>Georgia</vt:lpstr>
      <vt:lpstr>Helvetica Neue</vt:lpstr>
      <vt:lpstr>1_Title Slide</vt:lpstr>
      <vt:lpstr>2_Prestation Content Slides</vt:lpstr>
      <vt:lpstr>3_Questions Slide</vt:lpstr>
      <vt:lpstr>4_Presentation End Slide</vt:lpstr>
      <vt:lpstr>5_Presentation End Slide Alt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Brian WGCDR 2</dc:creator>
  <cp:keywords>DASA</cp:keywords>
  <cp:lastModifiedBy>Hamson, Joshua SQNLDR</cp:lastModifiedBy>
  <cp:revision>311</cp:revision>
  <dcterms:created xsi:type="dcterms:W3CDTF">2020-07-02T02:06:55Z</dcterms:created>
  <dcterms:modified xsi:type="dcterms:W3CDTF">2026-06-26T01:27:25Z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BP58057960</vt:lpwstr>
  </property>
  <property fmtid="{D5CDD505-2E9C-101B-9397-08002B2CF9AE}" pid="4" name="Objective-Title">
    <vt:lpwstr>260612 - Presentation - SMS Town Hall (Jun 26)</vt:lpwstr>
  </property>
  <property fmtid="{D5CDD505-2E9C-101B-9397-08002B2CF9AE}" pid="5" name="Objective-Comment">
    <vt:lpwstr/>
  </property>
  <property fmtid="{D5CDD505-2E9C-101B-9397-08002B2CF9AE}" pid="6" name="Objective-CreationStamp">
    <vt:filetime>2026-06-03T23:09:41Z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2026-06-26T01:27:39Z</vt:filetime>
  </property>
  <property fmtid="{D5CDD505-2E9C-101B-9397-08002B2CF9AE}" pid="10" name="Objective-ModificationStamp">
    <vt:filetime>2026-06-26T01:27:39Z</vt:filetime>
  </property>
  <property fmtid="{D5CDD505-2E9C-101B-9397-08002B2CF9AE}" pid="11" name="Objective-Owner">
    <vt:lpwstr>Hamson, Joshua SQNLDR</vt:lpwstr>
  </property>
  <property fmtid="{D5CDD505-2E9C-101B-9397-08002B2CF9AE}" pid="12" name="Objective-Path">
    <vt:lpwstr>Objective Global Folder - PROD:Defence Business Units:Air Force:Air Force Headquarters:Deputy Chief of Air Force:Air Force Headquarters Agencies:DASA : Defence Aviation Safety Authority:Safety:Defence Aviation and Space Safety - Policy:DASA - HQ - PER - Aviation Safety Policy Management - 2018-2028:DASP Manual:DASP Manual Vol 2:1. DASR Change Proposals (DCPs):02. Incorporated DCPs 2018 - current:DCP - 0009 (DCP 2023 - 010) - MAJOR (Topic: Review and update DASR (A)SMS - GR, IR, AMC and GM: Lead: DAVNOPS DD ASMS) - Jul 26:08. Promotion and Education (Step 13):260626 - SMS Town Hall - DASR SMS Transition (Jun 26):</vt:lpwstr>
  </property>
  <property fmtid="{D5CDD505-2E9C-101B-9397-08002B2CF9AE}" pid="13" name="Objective-Parent">
    <vt:lpwstr>260626 - SMS Town Hall - DASR SMS Transition (Jun 26)</vt:lpwstr>
  </property>
  <property fmtid="{D5CDD505-2E9C-101B-9397-08002B2CF9AE}" pid="14" name="Objective-State">
    <vt:lpwstr>Published</vt:lpwstr>
  </property>
  <property fmtid="{D5CDD505-2E9C-101B-9397-08002B2CF9AE}" pid="15" name="Objective-Version">
    <vt:lpwstr>3.0</vt:lpwstr>
  </property>
  <property fmtid="{D5CDD505-2E9C-101B-9397-08002B2CF9AE}" pid="16" name="Objective-VersionNumber">
    <vt:i4>15</vt:i4>
  </property>
  <property fmtid="{D5CDD505-2E9C-101B-9397-08002B2CF9AE}" pid="17" name="Objective-VersionComment">
    <vt:lpwstr>Fix Typos. - Next Town Hall date and additional topic in 'Scope'.</vt:lpwstr>
  </property>
  <property fmtid="{D5CDD505-2E9C-101B-9397-08002B2CF9AE}" pid="18" name="Objective-FileNumber">
    <vt:lpwstr>2016/1196230</vt:lpwstr>
  </property>
  <property fmtid="{D5CDD505-2E9C-101B-9397-08002B2CF9AE}" pid="19" name="Objective-Classification">
    <vt:lpwstr>Official</vt:lpwstr>
  </property>
  <property fmtid="{D5CDD505-2E9C-101B-9397-08002B2CF9AE}" pid="20" name="Objective-Caveats">
    <vt:lpwstr/>
  </property>
  <property fmtid="{D5CDD505-2E9C-101B-9397-08002B2CF9AE}" pid="21" name="Objective-Document Type [system]">
    <vt:lpwstr/>
  </property>
  <property fmtid="{D5CDD505-2E9C-101B-9397-08002B2CF9AE}" pid="22" name="Objective-Reason for Security Classification Change [system]">
    <vt:lpwstr/>
  </property>
  <property fmtid="{D5CDD505-2E9C-101B-9397-08002B2CF9AE}" pid="23" name="Objective-Document Type">
    <vt:lpwstr/>
  </property>
  <property fmtid="{D5CDD505-2E9C-101B-9397-08002B2CF9AE}" pid="24" name="Objective-Reason for Security Classification Change">
    <vt:lpwstr/>
  </property>
</Properties>
</file>