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6" r:id="rId2"/>
    <p:sldMasterId id="2147483684" r:id="rId3"/>
    <p:sldMasterId id="2147483682" r:id="rId4"/>
    <p:sldMasterId id="2147483683" r:id="rId5"/>
  </p:sldMasterIdLst>
  <p:notesMasterIdLst>
    <p:notesMasterId r:id="rId20"/>
  </p:notesMasterIdLst>
  <p:handoutMasterIdLst>
    <p:handoutMasterId r:id="rId21"/>
  </p:handoutMasterIdLst>
  <p:sldIdLst>
    <p:sldId id="258" r:id="rId6"/>
    <p:sldId id="293" r:id="rId7"/>
    <p:sldId id="300" r:id="rId8"/>
    <p:sldId id="262" r:id="rId9"/>
    <p:sldId id="269" r:id="rId10"/>
    <p:sldId id="303" r:id="rId11"/>
    <p:sldId id="270" r:id="rId12"/>
    <p:sldId id="271" r:id="rId13"/>
    <p:sldId id="301" r:id="rId14"/>
    <p:sldId id="272" r:id="rId15"/>
    <p:sldId id="273" r:id="rId16"/>
    <p:sldId id="306" r:id="rId17"/>
    <p:sldId id="305" r:id="rId18"/>
    <p:sldId id="26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461F"/>
    <a:srgbClr val="FBE5D6"/>
    <a:srgbClr val="54616C"/>
    <a:srgbClr val="E56606"/>
    <a:srgbClr val="D2D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8" autoAdjust="0"/>
    <p:restoredTop sz="89605" autoAdjust="0"/>
  </p:normalViewPr>
  <p:slideViewPr>
    <p:cSldViewPr snapToGrid="0" showGuides="1">
      <p:cViewPr varScale="1">
        <p:scale>
          <a:sx n="105" d="100"/>
          <a:sy n="105" d="100"/>
        </p:scale>
        <p:origin x="11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95F2F-E968-4A80-92C3-E9FF19504F9C}" type="datetimeFigureOut">
              <a:rPr lang="en-AU" smtClean="0"/>
              <a:t>18/06/2026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0E402-509B-40F2-AEBB-9F35AAB276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6625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B0D3F-16C6-4018-905E-BFE6DAFE331A}" type="datetimeFigureOut">
              <a:rPr lang="en-AU" smtClean="0"/>
              <a:t>18/06/2026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7206C-2DA3-4596-839B-9DD5D12D1DC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6765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Talking</a:t>
            </a:r>
            <a:r>
              <a:rPr lang="en-AU" baseline="0" dirty="0" smtClean="0"/>
              <a:t> points</a:t>
            </a:r>
          </a:p>
          <a:p>
            <a:r>
              <a:rPr lang="en-AU" baseline="0" dirty="0" smtClean="0"/>
              <a:t>In process of reviewing Rec 13, recognised </a:t>
            </a:r>
            <a:r>
              <a:rPr lang="en-AU" baseline="0" dirty="0" err="1" smtClean="0"/>
              <a:t>reg</a:t>
            </a:r>
            <a:r>
              <a:rPr lang="en-AU" baseline="0" dirty="0" smtClean="0"/>
              <a:t> is not fit for purpose. NTS training has identified deficiencies in community understanding.</a:t>
            </a:r>
            <a:r>
              <a:rPr lang="en-AU" dirty="0" smtClean="0"/>
              <a:t> </a:t>
            </a:r>
          </a:p>
          <a:p>
            <a:r>
              <a:rPr lang="en-AU" dirty="0" smtClean="0"/>
              <a:t>Rec 14 required DFSB</a:t>
            </a:r>
            <a:r>
              <a:rPr lang="en-AU" baseline="0" dirty="0" smtClean="0"/>
              <a:t> to review suite of NTS products. This led to changes to the products.</a:t>
            </a:r>
          </a:p>
          <a:p>
            <a:r>
              <a:rPr lang="en-AU" baseline="0" dirty="0" smtClean="0"/>
              <a:t>Sync of outcomes from both recommendations has identified opportunities to make meaningful improvements.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206C-2DA3-4596-839B-9DD5D12D1DC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865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Bold is FLTOPS</a:t>
            </a:r>
            <a:r>
              <a:rPr lang="en-AU" baseline="0" dirty="0" smtClean="0"/>
              <a:t> emphasis - these are the operative words within the Recommendation.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206C-2DA3-4596-839B-9DD5D12D1DC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1267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DASR AIRCREW.55 remains the extant regulation for NTS training, with existing organisational programs continuing under legacy requirements.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 smtClean="0"/>
              <a:t>DASA will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AC revision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DASR NTS amendment where we look to </a:t>
            </a:r>
            <a:r>
              <a:rPr lang="en-AU" dirty="0" smtClean="0"/>
              <a:t>incorporate: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 amendments specified in this AC,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 along with updated AMC and GM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 additional controls stemming from other ASIR recommendations.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When introduced into DASR, these necessary revisions will not fundamentally change compliance requirements. However, the amendments are classified as a significant change, invoking Regulation Impact Analysis (RIA), a safety community consultation process and a Notice of Proposed Amendment (NPA).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We are hoping to consult the revised draft through the NPA process in Q3 2026 and release the NPA in Q4 2026. DASA will.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throughout the development of the proposed change DASA will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continuously revisit the RIA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Continue to hold Town</a:t>
            </a:r>
            <a:r>
              <a:rPr lang="en-AU" baseline="0" dirty="0" smtClean="0"/>
              <a:t> Halls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AU" baseline="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Back to slide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206C-2DA3-4596-839B-9DD5D12D1DC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4278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 smtClean="0"/>
              <a:t>DFSB - Ryan Cooper</a:t>
            </a:r>
            <a:endParaRPr lang="en-AU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7206C-2DA3-4596-839B-9DD5D12D1DC6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3703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23632" y="5367082"/>
            <a:ext cx="117432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3" name="Rectangle 12"/>
          <p:cNvSpPr/>
          <p:nvPr userDrawn="1"/>
        </p:nvSpPr>
        <p:spPr>
          <a:xfrm>
            <a:off x="223632" y="3175166"/>
            <a:ext cx="117432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 userDrawn="1"/>
        </p:nvSpPr>
        <p:spPr>
          <a:xfrm>
            <a:off x="227013" y="3175166"/>
            <a:ext cx="360000" cy="72000"/>
          </a:xfrm>
          <a:prstGeom prst="rect">
            <a:avLst/>
          </a:prstGeom>
          <a:solidFill>
            <a:srgbClr val="CF46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375" y="1520827"/>
            <a:ext cx="10115407" cy="5472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ln>
                  <a:noFill/>
                </a:ln>
                <a:solidFill>
                  <a:srgbClr val="CF4520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646997" y="5513689"/>
            <a:ext cx="6954247" cy="538637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700" baseline="0">
                <a:ln>
                  <a:noFill/>
                </a:ln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Objective ID: BPXXXXXXXXXXX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587013" y="2142691"/>
            <a:ext cx="10115407" cy="5472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5461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3" y="3272095"/>
            <a:ext cx="11737975" cy="207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087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36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013" y="1520827"/>
            <a:ext cx="10115407" cy="5472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ln>
                  <a:noFill/>
                </a:ln>
                <a:solidFill>
                  <a:srgbClr val="CF4520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87013" y="2119032"/>
            <a:ext cx="10115407" cy="53863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27013" y="3272611"/>
            <a:ext cx="11737975" cy="2070000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 sz="1000"/>
            </a:lvl1pPr>
          </a:lstStyle>
          <a:p>
            <a:endParaRPr lang="en-AU" dirty="0"/>
          </a:p>
        </p:txBody>
      </p:sp>
      <p:sp>
        <p:nvSpPr>
          <p:cNvPr id="8" name="Rectangle 7"/>
          <p:cNvSpPr/>
          <p:nvPr userDrawn="1"/>
        </p:nvSpPr>
        <p:spPr>
          <a:xfrm>
            <a:off x="227013" y="5367082"/>
            <a:ext cx="117360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9" name="Rectangle 8"/>
          <p:cNvSpPr/>
          <p:nvPr userDrawn="1"/>
        </p:nvSpPr>
        <p:spPr>
          <a:xfrm>
            <a:off x="587376" y="3175166"/>
            <a:ext cx="113760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0" name="Rectangle 9"/>
          <p:cNvSpPr/>
          <p:nvPr userDrawn="1"/>
        </p:nvSpPr>
        <p:spPr>
          <a:xfrm>
            <a:off x="227013" y="3175166"/>
            <a:ext cx="360000" cy="72000"/>
          </a:xfrm>
          <a:prstGeom prst="rect">
            <a:avLst/>
          </a:prstGeom>
          <a:solidFill>
            <a:srgbClr val="CF46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474955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36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901" y="1520827"/>
            <a:ext cx="11007724" cy="5472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ln>
                  <a:noFill/>
                </a:ln>
                <a:solidFill>
                  <a:srgbClr val="CF461F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96901" y="2119032"/>
            <a:ext cx="11007724" cy="8051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765914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71131" y="298435"/>
            <a:ext cx="11653284" cy="53622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CF4520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Slide title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63525" y="829756"/>
            <a:ext cx="11660889" cy="5475057"/>
          </a:xfrm>
          <a:prstGeom prst="rect">
            <a:avLst/>
          </a:prstGeom>
        </p:spPr>
        <p:txBody>
          <a:bodyPr/>
          <a:lstStyle>
            <a:lvl1pPr>
              <a:buClr>
                <a:srgbClr val="CF461F"/>
              </a:buClr>
              <a:defRPr sz="1800">
                <a:solidFill>
                  <a:srgbClr val="54616C"/>
                </a:solidFill>
              </a:defRPr>
            </a:lvl1pPr>
            <a:lvl2pPr marL="685800" indent="-228600">
              <a:buClr>
                <a:srgbClr val="CF461F"/>
              </a:buClr>
              <a:buFont typeface="Arial" panose="020B0604020202020204" pitchFamily="34" charset="0"/>
              <a:buChar char="‒"/>
              <a:defRPr sz="1600">
                <a:solidFill>
                  <a:srgbClr val="54616C"/>
                </a:solidFill>
              </a:defRPr>
            </a:lvl2pPr>
            <a:lvl3pPr>
              <a:buClr>
                <a:srgbClr val="CF461F"/>
              </a:buClr>
              <a:defRPr sz="1400">
                <a:solidFill>
                  <a:srgbClr val="54616C"/>
                </a:solidFill>
              </a:defRPr>
            </a:lvl3pPr>
            <a:lvl4pPr marL="1600200" indent="-228600">
              <a:buClr>
                <a:srgbClr val="CF461F"/>
              </a:buClr>
              <a:buFont typeface="Arial" panose="020B0604020202020204" pitchFamily="34" charset="0"/>
              <a:buChar char="‒"/>
              <a:defRPr sz="1200">
                <a:solidFill>
                  <a:srgbClr val="54616C"/>
                </a:solidFill>
              </a:defRPr>
            </a:lvl4pPr>
            <a:lvl5pPr marL="2057400" indent="-228600">
              <a:buClr>
                <a:srgbClr val="CF461F"/>
              </a:buClr>
              <a:buFont typeface="Arial" panose="020B0604020202020204" pitchFamily="34" charset="0"/>
              <a:buChar char="»"/>
              <a:defRPr sz="1000">
                <a:solidFill>
                  <a:srgbClr val="54616C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>
          <a:xfrm>
            <a:off x="11140556" y="6304813"/>
            <a:ext cx="786342" cy="184887"/>
          </a:xfrm>
        </p:spPr>
        <p:txBody>
          <a:bodyPr/>
          <a:lstStyle/>
          <a:p>
            <a:fld id="{4D2BD158-ABAE-41C0-AFAA-65B88B2D07F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053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9301164" y="296863"/>
            <a:ext cx="2627312" cy="1922400"/>
          </a:xfrm>
          <a:prstGeom prst="rect">
            <a:avLst/>
          </a:prstGeom>
        </p:spPr>
        <p:txBody>
          <a:bodyPr wrap="none" lIns="0" tIns="0" rIns="0" bIns="0">
            <a:normAutofit/>
          </a:bodyPr>
          <a:lstStyle>
            <a:lvl1pPr>
              <a:defRPr sz="1000"/>
            </a:lvl1pPr>
          </a:lstStyle>
          <a:p>
            <a:endParaRPr lang="en-AU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9301164" y="2343280"/>
            <a:ext cx="2627312" cy="1922400"/>
          </a:xfrm>
          <a:prstGeom prst="rect">
            <a:avLst/>
          </a:prstGeom>
        </p:spPr>
        <p:txBody>
          <a:bodyPr wrap="none" lIns="0" tIns="0" rIns="0" bIns="0">
            <a:normAutofit/>
          </a:bodyPr>
          <a:lstStyle>
            <a:lvl1pPr>
              <a:defRPr sz="1000"/>
            </a:lvl1pPr>
          </a:lstStyle>
          <a:p>
            <a:endParaRPr lang="en-AU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9301165" y="4389698"/>
            <a:ext cx="2627311" cy="1922400"/>
          </a:xfrm>
          <a:prstGeom prst="rect">
            <a:avLst/>
          </a:prstGeom>
        </p:spPr>
        <p:txBody>
          <a:bodyPr wrap="none" lIns="0" tIns="0" rIns="0" bIns="0">
            <a:normAutofit/>
          </a:bodyPr>
          <a:lstStyle>
            <a:lvl1pPr>
              <a:defRPr sz="1000"/>
            </a:lvl1pPr>
          </a:lstStyle>
          <a:p>
            <a:endParaRPr lang="en-AU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63526" y="829756"/>
            <a:ext cx="8936134" cy="5490213"/>
          </a:xfrm>
          <a:prstGeom prst="rect">
            <a:avLst/>
          </a:prstGeom>
        </p:spPr>
        <p:txBody>
          <a:bodyPr/>
          <a:lstStyle>
            <a:lvl1pPr>
              <a:buClr>
                <a:srgbClr val="CF461F"/>
              </a:buClr>
              <a:defRPr sz="1800">
                <a:solidFill>
                  <a:srgbClr val="54616C"/>
                </a:solidFill>
              </a:defRPr>
            </a:lvl1pPr>
            <a:lvl2pPr marL="685800" indent="-228600">
              <a:buClr>
                <a:srgbClr val="CF461F"/>
              </a:buClr>
              <a:buFont typeface="Arial" panose="020B0604020202020204" pitchFamily="34" charset="0"/>
              <a:buChar char="‒"/>
              <a:defRPr sz="1600">
                <a:solidFill>
                  <a:srgbClr val="54616C"/>
                </a:solidFill>
              </a:defRPr>
            </a:lvl2pPr>
            <a:lvl3pPr>
              <a:buClr>
                <a:srgbClr val="CF461F"/>
              </a:buClr>
              <a:defRPr sz="1400">
                <a:solidFill>
                  <a:srgbClr val="54616C"/>
                </a:solidFill>
              </a:defRPr>
            </a:lvl3pPr>
            <a:lvl4pPr marL="1600200" indent="-228600">
              <a:buClr>
                <a:srgbClr val="CF461F"/>
              </a:buClr>
              <a:buFont typeface="Arial" panose="020B0604020202020204" pitchFamily="34" charset="0"/>
              <a:buChar char="‒"/>
              <a:defRPr sz="1200">
                <a:solidFill>
                  <a:srgbClr val="54616C"/>
                </a:solidFill>
              </a:defRPr>
            </a:lvl4pPr>
            <a:lvl5pPr marL="2057400" indent="-228600">
              <a:buClr>
                <a:srgbClr val="CF461F"/>
              </a:buClr>
              <a:buFont typeface="Arial" panose="020B0604020202020204" pitchFamily="34" charset="0"/>
              <a:buChar char="»"/>
              <a:defRPr sz="1000">
                <a:solidFill>
                  <a:srgbClr val="54616C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263527" y="308355"/>
            <a:ext cx="8936134" cy="5214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CF4520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US" dirty="0" smtClean="0"/>
              <a:t>Slide title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7"/>
          </p:nvPr>
        </p:nvSpPr>
        <p:spPr>
          <a:xfrm>
            <a:off x="11140556" y="6312098"/>
            <a:ext cx="786342" cy="177602"/>
          </a:xfrm>
        </p:spPr>
        <p:txBody>
          <a:bodyPr/>
          <a:lstStyle/>
          <a:p>
            <a:fld id="{4D2BD158-ABAE-41C0-AFAA-65B88B2D07F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63984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28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43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23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5" y="1363"/>
            <a:ext cx="11664949" cy="190918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AU" sz="800" b="1" dirty="0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6" y="6670494"/>
            <a:ext cx="11664950" cy="187505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GB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34949" y="6526526"/>
            <a:ext cx="11736000" cy="143969"/>
          </a:xfrm>
          <a:prstGeom prst="rect">
            <a:avLst/>
          </a:prstGeom>
          <a:solidFill>
            <a:srgbClr val="5B677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 userDrawn="1"/>
        </p:nvSpPr>
        <p:spPr>
          <a:xfrm>
            <a:off x="11156950" y="6526526"/>
            <a:ext cx="448507" cy="144000"/>
          </a:xfrm>
          <a:prstGeom prst="rect">
            <a:avLst/>
          </a:prstGeom>
          <a:solidFill>
            <a:srgbClr val="CF46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198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5" r:id="rId2"/>
    <p:sldLayoutId id="214748367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3" userDrawn="1">
          <p15:clr>
            <a:srgbClr val="F26B43"/>
          </p15:clr>
        </p15:guide>
        <p15:guide id="2" pos="7537" userDrawn="1">
          <p15:clr>
            <a:srgbClr val="F26B43"/>
          </p15:clr>
        </p15:guide>
        <p15:guide id="3" pos="370" userDrawn="1">
          <p15:clr>
            <a:srgbClr val="F26B43"/>
          </p15:clr>
        </p15:guide>
        <p15:guide id="4" orient="horz" pos="119" userDrawn="1">
          <p15:clr>
            <a:srgbClr val="F26B43"/>
          </p15:clr>
        </p15:guide>
        <p15:guide id="5" pos="7310" userDrawn="1">
          <p15:clr>
            <a:srgbClr val="F26B43"/>
          </p15:clr>
        </p15:guide>
        <p15:guide id="6" orient="horz" pos="420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68040" y="194686"/>
            <a:ext cx="116640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5" y="1363"/>
            <a:ext cx="11664949" cy="190918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AU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6" y="6670494"/>
            <a:ext cx="11664950" cy="187505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GB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63525" y="6526526"/>
            <a:ext cx="11663373" cy="143969"/>
          </a:xfrm>
          <a:prstGeom prst="rect">
            <a:avLst/>
          </a:prstGeom>
          <a:solidFill>
            <a:srgbClr val="5B677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40556" y="6299761"/>
            <a:ext cx="786342" cy="189939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rgbClr val="54616C"/>
                </a:solidFill>
              </a:defRPr>
            </a:lvl1pPr>
          </a:lstStyle>
          <a:p>
            <a:fld id="{4D2BD158-ABAE-41C0-AFAA-65B88B2D07F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48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66">
          <p15:clr>
            <a:srgbClr val="F26B43"/>
          </p15:clr>
        </p15:guide>
        <p15:guide id="2" pos="7514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187" userDrawn="1">
          <p15:clr>
            <a:srgbClr val="F26B43"/>
          </p15:clr>
        </p15:guide>
        <p15:guide id="6" orient="horz" pos="4088" userDrawn="1">
          <p15:clr>
            <a:srgbClr val="F26B43"/>
          </p15:clr>
        </p15:guide>
        <p15:guide id="7" orient="horz" pos="4201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68040" y="194686"/>
            <a:ext cx="116640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5" y="1363"/>
            <a:ext cx="11664949" cy="190918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AU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6" y="6670494"/>
            <a:ext cx="11664950" cy="187505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GB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63525" y="6526526"/>
            <a:ext cx="11663373" cy="143969"/>
          </a:xfrm>
          <a:prstGeom prst="rect">
            <a:avLst/>
          </a:prstGeom>
          <a:solidFill>
            <a:srgbClr val="5B677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" t="505" r="2680" b="1733"/>
          <a:stretch/>
        </p:blipFill>
        <p:spPr>
          <a:xfrm>
            <a:off x="262549" y="292730"/>
            <a:ext cx="11666901" cy="619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086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66">
          <p15:clr>
            <a:srgbClr val="F26B43"/>
          </p15:clr>
        </p15:guide>
        <p15:guide id="2" pos="7514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187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orient="horz" pos="420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68040" y="194685"/>
            <a:ext cx="11664000" cy="6475809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5" y="1363"/>
            <a:ext cx="11664949" cy="190918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AU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6" y="6670494"/>
            <a:ext cx="11664950" cy="187505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GB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37" y="3087623"/>
            <a:ext cx="2636525" cy="68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3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66">
          <p15:clr>
            <a:srgbClr val="F26B43"/>
          </p15:clr>
        </p15:guide>
        <p15:guide id="2" pos="7514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187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orient="horz" pos="420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68040" y="194686"/>
            <a:ext cx="11664000" cy="72000"/>
          </a:xfrm>
          <a:prstGeom prst="rect">
            <a:avLst/>
          </a:prstGeom>
          <a:solidFill>
            <a:srgbClr val="5B677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5" y="1363"/>
            <a:ext cx="11664949" cy="190918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AU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6B6F1392-F324-49A2-8953-3404E8AE6D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263526" y="6670494"/>
            <a:ext cx="11664950" cy="187505"/>
          </a:xfrm>
          <a:prstGeom prst="rect">
            <a:avLst/>
          </a:prstGeom>
        </p:spPr>
        <p:txBody>
          <a:bodyPr lIns="72000" tIns="72000" rIns="72000" bIns="72000" anchor="ctr"/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/>
            <a:r>
              <a:rPr lang="en-GB" sz="800" b="1" smtClean="0">
                <a:solidFill>
                  <a:srgbClr val="FF0000"/>
                </a:solidFill>
              </a:rPr>
              <a:t>OFFICIAL</a:t>
            </a:r>
            <a:endParaRPr lang="en-GB" sz="8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63525" y="6526526"/>
            <a:ext cx="11663373" cy="143969"/>
          </a:xfrm>
          <a:prstGeom prst="rect">
            <a:avLst/>
          </a:prstGeom>
          <a:solidFill>
            <a:srgbClr val="5B677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03" y="292730"/>
            <a:ext cx="11664192" cy="619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766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66">
          <p15:clr>
            <a:srgbClr val="F26B43"/>
          </p15:clr>
        </p15:guide>
        <p15:guide id="2" pos="7514">
          <p15:clr>
            <a:srgbClr val="F26B43"/>
          </p15:clr>
        </p15:guide>
        <p15:guide id="4" orient="horz" pos="119">
          <p15:clr>
            <a:srgbClr val="F26B43"/>
          </p15:clr>
        </p15:guide>
        <p15:guide id="5" orient="horz" pos="187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orient="horz" pos="42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peintranet-raaf.defence.gov.au/workforce-support/services/human-factors-non-technical-skill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dasa.davnops@defence.gov.a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AU" dirty="0" smtClean="0"/>
              <a:t>Objective ID: BP52673033</a:t>
            </a:r>
            <a:endParaRPr lang="en-AU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375" y="1016334"/>
            <a:ext cx="10115407" cy="159023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>
                <a:ln>
                  <a:noFill/>
                </a:ln>
                <a:solidFill>
                  <a:srgbClr val="CF4520"/>
                </a:solidFill>
                <a:latin typeface="Georgia" panose="02040502050405020303" pitchFamily="18" charset="0"/>
              </a:defRPr>
            </a:lvl1pPr>
            <a:lvl2pPr marL="0" indent="0">
              <a:buNone/>
              <a:defRPr sz="2800"/>
            </a:lvl2pPr>
          </a:lstStyle>
          <a:p>
            <a:pPr lvl="0"/>
            <a:r>
              <a:rPr lang="en-AU" altLang="en-US" sz="2800" b="1" dirty="0" smtClean="0"/>
              <a:t>Directorate of Aviation Operations (DAVNOPS)</a:t>
            </a:r>
            <a:r>
              <a:rPr lang="en-AU" altLang="en-US" sz="3200" b="1" dirty="0"/>
              <a:t/>
            </a:r>
            <a:br>
              <a:rPr lang="en-AU" altLang="en-US" sz="3200" b="1" dirty="0"/>
            </a:br>
            <a:r>
              <a:rPr lang="en-AU" altLang="en-US" sz="3000" b="1" dirty="0" smtClean="0">
                <a:cs typeface="Arial" panose="020B0604020202020204" pitchFamily="34" charset="0"/>
              </a:rPr>
              <a:t>Town Hall – DASR </a:t>
            </a:r>
            <a:r>
              <a:rPr lang="en-AU" altLang="en-US" sz="3000" b="1" smtClean="0">
                <a:cs typeface="Arial" panose="020B0604020202020204" pitchFamily="34" charset="0"/>
              </a:rPr>
              <a:t>Non-Technical Skills</a:t>
            </a:r>
            <a:endParaRPr lang="en-US" sz="3000" dirty="0" smtClean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587013" y="2121878"/>
            <a:ext cx="11150897" cy="11783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>
                <a:ln>
                  <a:noFill/>
                </a:ln>
                <a:solidFill>
                  <a:srgbClr val="5461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2800"/>
            </a:lvl2pPr>
          </a:lstStyle>
          <a:p>
            <a:r>
              <a:rPr lang="en-AU" altLang="en-US" sz="1800" dirty="0" smtClean="0">
                <a:ea typeface="ＭＳ Ｐゴシック" panose="020B0600070205080204" pitchFamily="34" charset="-128"/>
              </a:rPr>
              <a:t>GPCAPT N Pausina, GPCAPT D Smith, WGCDR C Fry, WGCDR </a:t>
            </a:r>
            <a:r>
              <a:rPr lang="en-AU" altLang="en-US" sz="1800" dirty="0">
                <a:ea typeface="ＭＳ Ｐゴシック" panose="020B0600070205080204" pitchFamily="34" charset="-128"/>
              </a:rPr>
              <a:t>M</a:t>
            </a:r>
            <a:r>
              <a:rPr lang="en-AU" altLang="en-US" sz="1800" dirty="0" smtClean="0">
                <a:ea typeface="ＭＳ Ｐゴシック" panose="020B0600070205080204" pitchFamily="34" charset="-128"/>
              </a:rPr>
              <a:t> Price, LCDR M Talbot, Dr S Henderson, Mr R Cooper, Mr S Ozanne</a:t>
            </a:r>
            <a:r>
              <a:rPr lang="en-AU" altLang="en-US" sz="2400" dirty="0" smtClean="0">
                <a:ea typeface="ＭＳ Ｐゴシック" panose="020B0600070205080204" pitchFamily="34" charset="-128"/>
              </a:rPr>
              <a:t> </a:t>
            </a:r>
            <a:endParaRPr lang="en-AU" altLang="en-US" sz="2400" dirty="0">
              <a:ea typeface="ＭＳ Ｐゴシック" panose="020B0600070205080204" pitchFamily="34" charset="-128"/>
            </a:endParaRPr>
          </a:p>
          <a:p>
            <a:pPr>
              <a:spcBef>
                <a:spcPts val="600"/>
              </a:spcBef>
            </a:pPr>
            <a:r>
              <a:rPr lang="en-AU" altLang="en-US" sz="1400" dirty="0">
                <a:ea typeface="ＭＳ Ｐゴシック" panose="020B0600070205080204" pitchFamily="34" charset="-128"/>
              </a:rPr>
              <a:t>19 Jun 26</a:t>
            </a:r>
          </a:p>
        </p:txBody>
      </p:sp>
    </p:spTree>
    <p:extLst>
      <p:ext uri="{BB962C8B-B14F-4D97-AF65-F5344CB8AC3E}">
        <p14:creationId xmlns:p14="http://schemas.microsoft.com/office/powerpoint/2010/main" val="30450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 smtClean="0"/>
              <a:t>DFSB products supporting NTS training 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03215" y="953448"/>
            <a:ext cx="4633328" cy="5351365"/>
          </a:xfrm>
        </p:spPr>
        <p:txBody>
          <a:bodyPr/>
          <a:lstStyle/>
          <a:p>
            <a:pPr marL="0" indent="0">
              <a:buNone/>
            </a:pPr>
            <a:r>
              <a:rPr lang="en-AU" sz="1600" b="1" dirty="0" smtClean="0"/>
              <a:t>Current:</a:t>
            </a:r>
            <a:endParaRPr lang="en-AU" sz="1600" b="1" dirty="0" smtClean="0"/>
          </a:p>
          <a:p>
            <a:r>
              <a:rPr lang="en-AU" sz="1600" b="1" i="1" dirty="0" smtClean="0"/>
              <a:t>Aviation NTS Continuation Training</a:t>
            </a:r>
          </a:p>
          <a:p>
            <a:r>
              <a:rPr lang="en-AU" sz="1600" b="1" i="1" dirty="0" smtClean="0"/>
              <a:t>Aviation </a:t>
            </a:r>
            <a:r>
              <a:rPr lang="en-AU" sz="1600" b="1" i="1" dirty="0"/>
              <a:t>NTS </a:t>
            </a:r>
            <a:r>
              <a:rPr lang="en-AU" sz="1600" b="1" i="1" dirty="0" smtClean="0"/>
              <a:t>Foundation Course</a:t>
            </a:r>
            <a:endParaRPr lang="en-AU" sz="1600" b="1" i="1" dirty="0"/>
          </a:p>
          <a:p>
            <a:r>
              <a:rPr lang="en-AU" sz="1600" b="1" i="1" dirty="0" smtClean="0"/>
              <a:t>Aviation NTS Guidebook: </a:t>
            </a:r>
            <a:r>
              <a:rPr lang="en-AU" sz="1600" b="1" i="1" dirty="0"/>
              <a:t>Fundamentals for Aviation </a:t>
            </a:r>
            <a:r>
              <a:rPr lang="en-AU" sz="1600" b="1" i="1" dirty="0" smtClean="0"/>
              <a:t>Professionals (Ed 3)</a:t>
            </a:r>
          </a:p>
          <a:p>
            <a:r>
              <a:rPr lang="en-AU" sz="1600" b="1" i="1" dirty="0" smtClean="0">
                <a:solidFill>
                  <a:srgbClr val="FF0000"/>
                </a:solidFill>
              </a:rPr>
              <a:t>Discontinued</a:t>
            </a:r>
            <a:r>
              <a:rPr lang="en-AU" sz="1600" b="1" i="1" dirty="0">
                <a:solidFill>
                  <a:srgbClr val="FF0000"/>
                </a:solidFill>
              </a:rPr>
              <a:t>.</a:t>
            </a:r>
            <a:r>
              <a:rPr lang="en-AU" sz="1600" b="1" i="1" dirty="0"/>
              <a:t> </a:t>
            </a:r>
            <a:r>
              <a:rPr lang="en-AU" sz="1600" b="1" dirty="0"/>
              <a:t>NTS Trainer/Facilitator Course</a:t>
            </a:r>
            <a:endParaRPr lang="en-AU" sz="1600" b="1" dirty="0" smtClean="0"/>
          </a:p>
          <a:p>
            <a:r>
              <a:rPr lang="en-AU" sz="1600" b="1" dirty="0" smtClean="0">
                <a:hlinkClick r:id="rId3"/>
              </a:rPr>
              <a:t>NTS </a:t>
            </a:r>
            <a:r>
              <a:rPr lang="en-AU" sz="1600" b="1" dirty="0" smtClean="0">
                <a:hlinkClick r:id="rId3"/>
              </a:rPr>
              <a:t>Training intranet webpage.</a:t>
            </a:r>
            <a:endParaRPr lang="en-AU" sz="16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10</a:t>
            </a:fld>
            <a:endParaRPr lang="en-AU" dirty="0"/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5418222" y="953447"/>
            <a:ext cx="5891462" cy="53513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F461F"/>
              </a:buClr>
              <a:buFont typeface="Arial" panose="020B0604020202020204" pitchFamily="34" charset="0"/>
              <a:buChar char="•"/>
              <a:defRPr sz="1800" kern="1200">
                <a:solidFill>
                  <a:srgbClr val="54616C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F461F"/>
              </a:buClr>
              <a:buFont typeface="Arial" panose="020B0604020202020204" pitchFamily="34" charset="0"/>
              <a:buChar char="‒"/>
              <a:defRPr sz="1600" kern="1200">
                <a:solidFill>
                  <a:srgbClr val="54616C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F461F"/>
              </a:buClr>
              <a:buFont typeface="Arial" panose="020B0604020202020204" pitchFamily="34" charset="0"/>
              <a:buChar char="•"/>
              <a:defRPr sz="1400" kern="1200">
                <a:solidFill>
                  <a:srgbClr val="54616C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F461F"/>
              </a:buClr>
              <a:buFont typeface="Arial" panose="020B0604020202020204" pitchFamily="34" charset="0"/>
              <a:buChar char="‒"/>
              <a:defRPr sz="1200" kern="1200">
                <a:solidFill>
                  <a:srgbClr val="54616C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F461F"/>
              </a:buClr>
              <a:buFont typeface="Arial" panose="020B0604020202020204" pitchFamily="34" charset="0"/>
              <a:buChar char="»"/>
              <a:defRPr sz="1000" kern="1200">
                <a:solidFill>
                  <a:srgbClr val="54616C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AU" sz="1600" b="1" dirty="0" smtClean="0"/>
              <a:t>Updated (coming </a:t>
            </a:r>
            <a:r>
              <a:rPr lang="en-AU" sz="1600" b="1" dirty="0" smtClean="0"/>
              <a:t>soon):</a:t>
            </a:r>
          </a:p>
          <a:p>
            <a:pPr>
              <a:spcBef>
                <a:spcPts val="1200"/>
              </a:spcBef>
            </a:pPr>
            <a:r>
              <a:rPr lang="en-AU" sz="1600" b="1" i="1" dirty="0" smtClean="0">
                <a:solidFill>
                  <a:schemeClr val="accent6"/>
                </a:solidFill>
              </a:rPr>
              <a:t>Revised</a:t>
            </a:r>
            <a:r>
              <a:rPr lang="en-AU" sz="1600" b="1" i="1" dirty="0" smtClean="0">
                <a:solidFill>
                  <a:schemeClr val="accent6"/>
                </a:solidFill>
              </a:rPr>
              <a:t>. </a:t>
            </a:r>
            <a:r>
              <a:rPr lang="en-AU" sz="1600" b="1" i="1" dirty="0"/>
              <a:t>Aviation NTS </a:t>
            </a:r>
            <a:r>
              <a:rPr lang="en-AU" sz="1600" b="1" i="1" dirty="0" smtClean="0"/>
              <a:t>Fundamentals Course - </a:t>
            </a:r>
            <a:r>
              <a:rPr lang="en-AU" sz="1600" b="1" i="1" dirty="0"/>
              <a:t>Q4 </a:t>
            </a:r>
            <a:r>
              <a:rPr lang="en-AU" sz="1600" b="1" i="1" dirty="0" smtClean="0"/>
              <a:t>2026</a:t>
            </a:r>
            <a:endParaRPr lang="en-AU" sz="1600" b="1" i="1" dirty="0"/>
          </a:p>
          <a:p>
            <a:pPr>
              <a:spcBef>
                <a:spcPts val="1200"/>
              </a:spcBef>
            </a:pPr>
            <a:r>
              <a:rPr lang="en-AU" sz="1600" b="1" i="1" dirty="0">
                <a:solidFill>
                  <a:schemeClr val="accent6"/>
                </a:solidFill>
              </a:rPr>
              <a:t>Revised. </a:t>
            </a:r>
            <a:r>
              <a:rPr lang="en-AU" sz="1600" b="1" i="1" dirty="0"/>
              <a:t>Aviation NTS Guidebook: Fundamentals for Aviation Professionals (Ed 4) - Q4 </a:t>
            </a:r>
            <a:r>
              <a:rPr lang="en-AU" sz="1600" b="1" i="1" dirty="0" smtClean="0"/>
              <a:t>2026</a:t>
            </a:r>
          </a:p>
          <a:p>
            <a:pPr>
              <a:spcBef>
                <a:spcPts val="1200"/>
              </a:spcBef>
            </a:pPr>
            <a:r>
              <a:rPr lang="en-AU" sz="1600" b="1" i="1" dirty="0" smtClean="0">
                <a:solidFill>
                  <a:schemeClr val="accent6"/>
                </a:solidFill>
              </a:rPr>
              <a:t>New</a:t>
            </a:r>
            <a:r>
              <a:rPr lang="en-AU" sz="1600" b="1" i="1" dirty="0">
                <a:solidFill>
                  <a:schemeClr val="accent6"/>
                </a:solidFill>
              </a:rPr>
              <a:t>. </a:t>
            </a:r>
            <a:r>
              <a:rPr lang="en-AU" sz="1600" b="1" i="1" dirty="0"/>
              <a:t>Aviation NTS </a:t>
            </a:r>
            <a:r>
              <a:rPr lang="en-AU" sz="1600" b="1" i="1" dirty="0" err="1"/>
              <a:t>eAssessment</a:t>
            </a:r>
            <a:r>
              <a:rPr lang="en-AU" sz="1600" b="1" i="1" dirty="0"/>
              <a:t> – Q4 </a:t>
            </a:r>
            <a:r>
              <a:rPr lang="en-AU" sz="1600" b="1" i="1" dirty="0" smtClean="0"/>
              <a:t>2026</a:t>
            </a:r>
            <a:endParaRPr lang="en-AU" sz="1600" b="1" i="1" dirty="0" smtClean="0">
              <a:solidFill>
                <a:schemeClr val="accent6"/>
              </a:solidFill>
            </a:endParaRPr>
          </a:p>
          <a:p>
            <a:pPr>
              <a:spcBef>
                <a:spcPts val="1200"/>
              </a:spcBef>
            </a:pPr>
            <a:r>
              <a:rPr lang="en-AU" sz="1600" b="1" i="1" dirty="0">
                <a:solidFill>
                  <a:schemeClr val="accent6"/>
                </a:solidFill>
              </a:rPr>
              <a:t>New. </a:t>
            </a:r>
            <a:r>
              <a:rPr lang="en-AU" sz="1600" b="1" dirty="0"/>
              <a:t>Aviation NTS </a:t>
            </a:r>
            <a:r>
              <a:rPr lang="en-AU" sz="1600" b="1" dirty="0"/>
              <a:t>education </a:t>
            </a:r>
            <a:r>
              <a:rPr lang="en-AU" sz="1600" b="1" dirty="0"/>
              <a:t>packages </a:t>
            </a:r>
            <a:r>
              <a:rPr lang="en-AU" sz="1600" b="1" i="1" dirty="0"/>
              <a:t>– Q4 </a:t>
            </a:r>
            <a:r>
              <a:rPr lang="en-AU" sz="1600" b="1" i="1" dirty="0" smtClean="0"/>
              <a:t>2026</a:t>
            </a:r>
            <a:endParaRPr lang="en-AU" sz="1600" b="1" i="1" dirty="0" smtClean="0">
              <a:solidFill>
                <a:schemeClr val="accent6"/>
              </a:solidFill>
            </a:endParaRPr>
          </a:p>
          <a:p>
            <a:pPr>
              <a:spcBef>
                <a:spcPts val="1200"/>
              </a:spcBef>
            </a:pPr>
            <a:r>
              <a:rPr lang="en-AU" sz="1600" b="1" i="1" dirty="0" smtClean="0">
                <a:solidFill>
                  <a:schemeClr val="accent6"/>
                </a:solidFill>
              </a:rPr>
              <a:t>New</a:t>
            </a:r>
            <a:r>
              <a:rPr lang="en-AU" sz="1600" b="1" i="1" dirty="0">
                <a:solidFill>
                  <a:schemeClr val="accent6"/>
                </a:solidFill>
              </a:rPr>
              <a:t>. </a:t>
            </a:r>
            <a:r>
              <a:rPr lang="en-AU" sz="1600" b="1" i="1" dirty="0" smtClean="0"/>
              <a:t>Aviation NTS Guidebook: Essentials for Training (Ed 1) </a:t>
            </a:r>
            <a:r>
              <a:rPr lang="en-AU" sz="1600" b="1" i="1" dirty="0"/>
              <a:t>–</a:t>
            </a:r>
            <a:r>
              <a:rPr lang="en-AU" sz="1600" b="1" i="1" dirty="0" smtClean="0"/>
              <a:t> Q3 2026</a:t>
            </a:r>
          </a:p>
          <a:p>
            <a:pPr>
              <a:spcBef>
                <a:spcPts val="1200"/>
              </a:spcBef>
            </a:pPr>
            <a:r>
              <a:rPr lang="en-AU" sz="1600" b="1" i="1" dirty="0" smtClean="0">
                <a:solidFill>
                  <a:schemeClr val="accent6"/>
                </a:solidFill>
              </a:rPr>
              <a:t>New</a:t>
            </a:r>
            <a:r>
              <a:rPr lang="en-AU" sz="1600" b="1" i="1" dirty="0">
                <a:solidFill>
                  <a:schemeClr val="accent6"/>
                </a:solidFill>
              </a:rPr>
              <a:t>. </a:t>
            </a:r>
            <a:r>
              <a:rPr lang="en-AU" sz="1600" b="1" dirty="0"/>
              <a:t>Aviation NTS </a:t>
            </a:r>
            <a:r>
              <a:rPr lang="en-AU" sz="1600" b="1" dirty="0" smtClean="0"/>
              <a:t>workshops</a:t>
            </a:r>
            <a:r>
              <a:rPr lang="en-AU" sz="1600" b="1" i="1" dirty="0" smtClean="0"/>
              <a:t> </a:t>
            </a:r>
            <a:r>
              <a:rPr lang="en-AU" sz="1600" b="1" i="1" dirty="0"/>
              <a:t>– Q4 2026 </a:t>
            </a:r>
            <a:endParaRPr lang="en-AU" sz="1600" b="1" i="1" dirty="0" smtClean="0"/>
          </a:p>
          <a:p>
            <a:pPr lvl="1">
              <a:spcBef>
                <a:spcPts val="1200"/>
              </a:spcBef>
            </a:pPr>
            <a:r>
              <a:rPr lang="en-AU" sz="1200" dirty="0" smtClean="0"/>
              <a:t>A forum for personnel involved in the implementation and delivery of NTS training to come together to exchange ideas, share experiences, and discuss emerging issues and best practices</a:t>
            </a:r>
          </a:p>
          <a:p>
            <a:pPr lvl="2"/>
            <a:r>
              <a:rPr lang="en-AU" sz="1050" dirty="0" smtClean="0"/>
              <a:t>During transition, workshops will focus on implementation of the NTS changes</a:t>
            </a:r>
          </a:p>
          <a:p>
            <a:pPr lvl="2"/>
            <a:r>
              <a:rPr lang="en-AU" sz="1050" dirty="0" smtClean="0"/>
              <a:t>Post transition, workshops will focus on delivery of NTS training</a:t>
            </a:r>
            <a:endParaRPr lang="en-AU" sz="1000" baseline="30000" dirty="0" smtClean="0"/>
          </a:p>
          <a:p>
            <a:pPr lvl="1"/>
            <a:r>
              <a:rPr lang="en-AU" sz="1400" dirty="0" smtClean="0"/>
              <a:t>Personnel will be able to nominate for workshops from Q3 2026</a:t>
            </a:r>
          </a:p>
          <a:p>
            <a:r>
              <a:rPr lang="en-AU" sz="1600" b="1" i="1" dirty="0">
                <a:solidFill>
                  <a:schemeClr val="accent6"/>
                </a:solidFill>
              </a:rPr>
              <a:t>New. </a:t>
            </a:r>
            <a:r>
              <a:rPr lang="en-AU" sz="1600" b="1" dirty="0"/>
              <a:t>ASO(A) NTS training </a:t>
            </a:r>
            <a:r>
              <a:rPr lang="en-AU" sz="1600" b="1" dirty="0" smtClean="0"/>
              <a:t>module </a:t>
            </a:r>
            <a:r>
              <a:rPr lang="en-AU" sz="1600" b="1" i="1" dirty="0"/>
              <a:t>– Q4 </a:t>
            </a:r>
            <a:r>
              <a:rPr lang="en-AU" sz="1600" b="1" i="1" dirty="0" smtClean="0"/>
              <a:t>2026</a:t>
            </a:r>
            <a:r>
              <a:rPr lang="en-AU" sz="1600" b="1" dirty="0" smtClean="0"/>
              <a:t>  </a:t>
            </a:r>
            <a:endParaRPr lang="en-AU" sz="1600" b="1" dirty="0" smtClean="0"/>
          </a:p>
          <a:p>
            <a:r>
              <a:rPr lang="en-AU" sz="1600" b="1" i="1" dirty="0">
                <a:solidFill>
                  <a:srgbClr val="FF0000"/>
                </a:solidFill>
              </a:rPr>
              <a:t>Cancelled. </a:t>
            </a:r>
            <a:r>
              <a:rPr lang="en-AU" sz="1600" b="1" i="1" dirty="0"/>
              <a:t>Aviation NTST </a:t>
            </a:r>
            <a:r>
              <a:rPr lang="en-AU" sz="1600" b="1" i="1" dirty="0" smtClean="0"/>
              <a:t>Course</a:t>
            </a:r>
            <a:endParaRPr lang="en-AU" sz="1600" b="1" i="1" dirty="0"/>
          </a:p>
        </p:txBody>
      </p:sp>
    </p:spTree>
    <p:extLst>
      <p:ext uri="{BB962C8B-B14F-4D97-AF65-F5344CB8AC3E}">
        <p14:creationId xmlns:p14="http://schemas.microsoft.com/office/powerpoint/2010/main" val="113849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247774"/>
            <a:ext cx="11660889" cy="524192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Release of AC 002/2026 v2.0 (by 31 Jul 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Second NTS Town Hall (August 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Release of DFSB supporting products (from Q3 2026)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DASR NTS NPA (Q4 2026)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Stakeholder consultation through Q3 2026 ahead of NPA release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AU" sz="105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11</a:t>
            </a:fld>
            <a:endParaRPr lang="en-AU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71131" y="298435"/>
            <a:ext cx="11653284" cy="536221"/>
          </a:xfrm>
        </p:spPr>
        <p:txBody>
          <a:bodyPr/>
          <a:lstStyle/>
          <a:p>
            <a:r>
              <a:rPr lang="en-AU" dirty="0" smtClean="0"/>
              <a:t>Next steps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04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247774"/>
            <a:ext cx="11660889" cy="524192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There is NTS material in the DASM without a home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DASA is aware that NTS applies to a broader section of the community than Aircrew, UAS, ATC and ABMs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There is intent to capture those applicable trades in DASR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 smtClean="0"/>
              <a:t>ASIR recommendations for Multi-Crew Coordination, Spatial Disorientation and AVFM are under consideration for inclusion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AU" sz="105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12</a:t>
            </a:fld>
            <a:endParaRPr lang="en-AU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71131" y="298435"/>
            <a:ext cx="11653284" cy="536221"/>
          </a:xfrm>
        </p:spPr>
        <p:txBody>
          <a:bodyPr/>
          <a:lstStyle/>
          <a:p>
            <a:r>
              <a:rPr lang="en-AU" dirty="0" smtClean="0"/>
              <a:t>Known Unknowns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703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 smtClean="0"/>
              <a:t>Briefing scope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152525"/>
            <a:ext cx="11660889" cy="5152288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Background</a:t>
            </a:r>
            <a:endParaRPr lang="en-AU" dirty="0"/>
          </a:p>
          <a:p>
            <a:pPr>
              <a:defRPr/>
            </a:pPr>
            <a:r>
              <a:rPr lang="en-AU" dirty="0" smtClean="0"/>
              <a:t>Current and future states</a:t>
            </a:r>
          </a:p>
          <a:p>
            <a:pPr>
              <a:defRPr/>
            </a:pPr>
            <a:r>
              <a:rPr lang="en-AU" dirty="0" smtClean="0"/>
              <a:t>DASR </a:t>
            </a:r>
            <a:r>
              <a:rPr lang="en-AU" dirty="0"/>
              <a:t>NTS regulatory clarifications</a:t>
            </a:r>
          </a:p>
          <a:p>
            <a:pPr>
              <a:defRPr/>
            </a:pPr>
            <a:r>
              <a:rPr lang="en-AU" dirty="0" smtClean="0"/>
              <a:t>Transition and change management arrangements</a:t>
            </a:r>
            <a:endParaRPr lang="en-AU" dirty="0"/>
          </a:p>
          <a:p>
            <a:pPr>
              <a:defRPr/>
            </a:pPr>
            <a:r>
              <a:rPr lang="en-AU" dirty="0" smtClean="0"/>
              <a:t>DFSB supporting products</a:t>
            </a:r>
          </a:p>
          <a:p>
            <a:pPr>
              <a:defRPr/>
            </a:pPr>
            <a:r>
              <a:rPr lang="en-AU" dirty="0" smtClean="0"/>
              <a:t>Next steps</a:t>
            </a:r>
          </a:p>
          <a:p>
            <a:pPr>
              <a:defRPr/>
            </a:pPr>
            <a:r>
              <a:rPr lang="en-AU" dirty="0" smtClean="0"/>
              <a:t>Known Unknowns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73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AU" dirty="0" smtClean="0"/>
              <a:t>QUESTIONS</a:t>
            </a:r>
          </a:p>
          <a:p>
            <a:pPr algn="ctr"/>
            <a:r>
              <a:rPr lang="en-AU" sz="2400" dirty="0" smtClean="0"/>
              <a:t>Email: </a:t>
            </a:r>
            <a:r>
              <a:rPr lang="en-AU" sz="2400" dirty="0" smtClean="0">
                <a:hlinkClick r:id="rId2"/>
              </a:rPr>
              <a:t>dasa.davnops@defence.gov.au</a:t>
            </a:r>
            <a:r>
              <a:rPr lang="en-AU" sz="2400" dirty="0" smtClean="0"/>
              <a:t> 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55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 smtClean="0"/>
              <a:t>Opening comments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AU" altLang="en-US" sz="2000" b="1" dirty="0" smtClean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AU" altLang="en-US" sz="2000" b="1" dirty="0" smtClean="0">
                <a:latin typeface="Arial" panose="020B0604020202020204" pitchFamily="34" charset="0"/>
              </a:rPr>
              <a:t>Director Aviation Operations</a:t>
            </a:r>
          </a:p>
          <a:p>
            <a:pPr marL="0" indent="0">
              <a:buNone/>
              <a:defRPr/>
            </a:pPr>
            <a:r>
              <a:rPr lang="en-AU" altLang="en-US" sz="2000" dirty="0" smtClean="0">
                <a:latin typeface="Arial" panose="020B0604020202020204" pitchFamily="34" charset="0"/>
              </a:rPr>
              <a:t>GPCAPT Nicholas Pausina</a:t>
            </a:r>
            <a:endParaRPr lang="en-AU" altLang="en-US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 smtClean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A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9966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</a:t>
            </a:r>
            <a:r>
              <a:rPr lang="en-AU" dirty="0" smtClean="0"/>
              <a:t>im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AU" altLang="en-US" sz="2000" b="1" dirty="0" smtClean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n-AU" altLang="en-US" sz="2000" dirty="0" smtClean="0">
                <a:latin typeface="Arial" panose="020B0604020202020204" pitchFamily="34" charset="0"/>
              </a:rPr>
              <a:t>Engage the Aviation </a:t>
            </a:r>
            <a:r>
              <a:rPr lang="en-AU" altLang="en-US" sz="2000" dirty="0">
                <a:latin typeface="Arial" panose="020B0604020202020204" pitchFamily="34" charset="0"/>
              </a:rPr>
              <a:t>S</a:t>
            </a:r>
            <a:r>
              <a:rPr lang="en-AU" altLang="en-US" sz="2000" dirty="0" smtClean="0">
                <a:latin typeface="Arial" panose="020B0604020202020204" pitchFamily="34" charset="0"/>
              </a:rPr>
              <a:t>afety community regarding: </a:t>
            </a:r>
          </a:p>
          <a:p>
            <a:pPr lvl="1">
              <a:defRPr/>
            </a:pPr>
            <a:r>
              <a:rPr lang="en-AU" altLang="en-US" sz="1800" dirty="0" smtClean="0">
                <a:latin typeface="Arial" panose="020B0604020202020204" pitchFamily="34" charset="0"/>
              </a:rPr>
              <a:t>potential changes to the regulation</a:t>
            </a:r>
          </a:p>
          <a:p>
            <a:pPr lvl="1">
              <a:defRPr/>
            </a:pPr>
            <a:r>
              <a:rPr lang="en-AU" altLang="en-US" sz="1800" dirty="0" smtClean="0">
                <a:latin typeface="Arial" panose="020B0604020202020204" pitchFamily="34" charset="0"/>
              </a:rPr>
              <a:t>actual changes to the supporting training packages</a:t>
            </a:r>
          </a:p>
          <a:p>
            <a:pPr lvl="1">
              <a:defRPr/>
            </a:pPr>
            <a:r>
              <a:rPr lang="en-AU" altLang="en-US" sz="1800" dirty="0" smtClean="0">
                <a:latin typeface="Arial" panose="020B0604020202020204" pitchFamily="34" charset="0"/>
              </a:rPr>
              <a:t>the transition to DASR NTS.</a:t>
            </a:r>
            <a:endParaRPr lang="en-AU" altLang="en-US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1100" dirty="0" smtClean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AU" altLang="en-US" sz="800" baseline="30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A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0061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 smtClean="0"/>
              <a:t>Briefing scope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Background</a:t>
            </a:r>
            <a:endParaRPr lang="en-AU" dirty="0"/>
          </a:p>
          <a:p>
            <a:pPr>
              <a:defRPr/>
            </a:pPr>
            <a:r>
              <a:rPr lang="en-AU" dirty="0" smtClean="0"/>
              <a:t>Current and future states</a:t>
            </a:r>
          </a:p>
          <a:p>
            <a:pPr>
              <a:defRPr/>
            </a:pPr>
            <a:r>
              <a:rPr lang="en-AU" dirty="0" smtClean="0"/>
              <a:t>DASR </a:t>
            </a:r>
            <a:r>
              <a:rPr lang="en-AU" dirty="0"/>
              <a:t>NTS regulatory clarifications</a:t>
            </a:r>
          </a:p>
          <a:p>
            <a:pPr>
              <a:defRPr/>
            </a:pPr>
            <a:r>
              <a:rPr lang="en-AU" dirty="0" smtClean="0"/>
              <a:t>Transition and change management arrangements</a:t>
            </a:r>
            <a:endParaRPr lang="en-AU" dirty="0"/>
          </a:p>
          <a:p>
            <a:pPr>
              <a:defRPr/>
            </a:pPr>
            <a:r>
              <a:rPr lang="en-AU" dirty="0" smtClean="0"/>
              <a:t>DFSB supporting products</a:t>
            </a:r>
          </a:p>
          <a:p>
            <a:pPr>
              <a:defRPr/>
            </a:pPr>
            <a:r>
              <a:rPr lang="en-AU" dirty="0" smtClean="0"/>
              <a:t>Next steps</a:t>
            </a:r>
          </a:p>
          <a:p>
            <a:pPr>
              <a:defRPr/>
            </a:pPr>
            <a:r>
              <a:rPr lang="en-AU" dirty="0" smtClean="0"/>
              <a:t>Known Unknowns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93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219200"/>
            <a:ext cx="11660889" cy="5085613"/>
          </a:xfrm>
        </p:spPr>
        <p:txBody>
          <a:bodyPr/>
          <a:lstStyle/>
          <a:p>
            <a:r>
              <a:rPr lang="en-AU" dirty="0"/>
              <a:t>DASA released DASR NTS in February 2024 with an implementation period of 12 months. </a:t>
            </a:r>
            <a:endParaRPr lang="en-AU" dirty="0" smtClean="0"/>
          </a:p>
          <a:p>
            <a:pPr lvl="1">
              <a:spcBef>
                <a:spcPts val="1000"/>
              </a:spcBef>
            </a:pPr>
            <a:r>
              <a:rPr lang="en-AU" sz="1800" dirty="0" smtClean="0"/>
              <a:t>Release was to </a:t>
            </a:r>
            <a:r>
              <a:rPr lang="en-AU" sz="1800" dirty="0"/>
              <a:t>occur simultaneously with the release </a:t>
            </a:r>
            <a:r>
              <a:rPr lang="en-AU" sz="1800" dirty="0" smtClean="0"/>
              <a:t>of DASR SMS and </a:t>
            </a:r>
            <a:r>
              <a:rPr lang="en-AU" sz="1800" dirty="0"/>
              <a:t>NTS </a:t>
            </a:r>
            <a:r>
              <a:rPr lang="en-AU" sz="1800" dirty="0" smtClean="0"/>
              <a:t>guidebooks (both delayed)</a:t>
            </a:r>
          </a:p>
          <a:p>
            <a:pPr lvl="1">
              <a:spcBef>
                <a:spcPts val="1000"/>
              </a:spcBef>
            </a:pPr>
            <a:r>
              <a:rPr lang="en-AU" sz="1800" dirty="0"/>
              <a:t>P</a:t>
            </a:r>
            <a:r>
              <a:rPr lang="en-AU" sz="1800" dirty="0" smtClean="0"/>
              <a:t>resents </a:t>
            </a:r>
            <a:r>
              <a:rPr lang="en-AU" sz="1800" dirty="0"/>
              <a:t>a substantial change to NTS training </a:t>
            </a:r>
            <a:r>
              <a:rPr lang="en-AU" sz="1800" dirty="0" smtClean="0"/>
              <a:t>requirements </a:t>
            </a:r>
          </a:p>
          <a:p>
            <a:pPr lvl="2">
              <a:spcBef>
                <a:spcPts val="1000"/>
              </a:spcBef>
            </a:pPr>
            <a:r>
              <a:rPr lang="en-AU" sz="1600" dirty="0"/>
              <a:t>I</a:t>
            </a:r>
            <a:r>
              <a:rPr lang="en-AU" sz="1600" dirty="0" smtClean="0"/>
              <a:t>ntegration </a:t>
            </a:r>
            <a:r>
              <a:rPr lang="en-AU" sz="1600" dirty="0"/>
              <a:t>of skills-based NTS training and assessment into an organisation’s FMS (or equivalent</a:t>
            </a:r>
            <a:r>
              <a:rPr lang="en-AU" sz="1600" dirty="0" smtClean="0"/>
              <a:t>)</a:t>
            </a:r>
          </a:p>
          <a:p>
            <a:r>
              <a:rPr lang="en-AU" dirty="0"/>
              <a:t>The MRH-90 Taipan ASIR </a:t>
            </a:r>
            <a:r>
              <a:rPr lang="en-AU" dirty="0" smtClean="0"/>
              <a:t>recommended </a:t>
            </a:r>
            <a:r>
              <a:rPr lang="en-AU" dirty="0"/>
              <a:t>that DASA </a:t>
            </a:r>
            <a:r>
              <a:rPr lang="en-AU" dirty="0" smtClean="0"/>
              <a:t>review the DASR NTS implementation plan and the application of independent assurance </a:t>
            </a:r>
            <a:r>
              <a:rPr lang="en-AU" dirty="0"/>
              <a:t>in order </a:t>
            </a:r>
            <a:r>
              <a:rPr lang="en-AU" dirty="0" smtClean="0"/>
              <a:t>to: </a:t>
            </a:r>
          </a:p>
          <a:p>
            <a:pPr lvl="1">
              <a:spcBef>
                <a:spcPts val="1000"/>
              </a:spcBef>
            </a:pPr>
            <a:r>
              <a:rPr lang="en-AU" sz="1800" b="1" dirty="0" smtClean="0"/>
              <a:t>improve </a:t>
            </a:r>
            <a:r>
              <a:rPr lang="en-AU" sz="1800" b="1" dirty="0"/>
              <a:t>the interpretation and application </a:t>
            </a:r>
            <a:r>
              <a:rPr lang="en-AU" sz="1800" dirty="0"/>
              <a:t>of AMC and GM by regulated </a:t>
            </a:r>
            <a:r>
              <a:rPr lang="en-AU" sz="1800" dirty="0" smtClean="0"/>
              <a:t>entities</a:t>
            </a:r>
          </a:p>
          <a:p>
            <a:pPr lvl="1">
              <a:spcBef>
                <a:spcPts val="1000"/>
              </a:spcBef>
            </a:pPr>
            <a:r>
              <a:rPr lang="en-AU" sz="1800" dirty="0" smtClean="0"/>
              <a:t>better </a:t>
            </a:r>
            <a:r>
              <a:rPr lang="en-AU" sz="1800" dirty="0"/>
              <a:t>address NTS-related safety risks in the operating </a:t>
            </a:r>
            <a:r>
              <a:rPr lang="en-AU" sz="1800" dirty="0" smtClean="0"/>
              <a:t>environment.</a:t>
            </a:r>
          </a:p>
          <a:p>
            <a:pPr fontAlgn="base"/>
            <a:r>
              <a:rPr lang="en-AU" dirty="0"/>
              <a:t>In </a:t>
            </a:r>
            <a:r>
              <a:rPr lang="en-AU" dirty="0" smtClean="0"/>
              <a:t>response, DASA:</a:t>
            </a:r>
            <a:endParaRPr lang="en-AU" dirty="0"/>
          </a:p>
          <a:p>
            <a:pPr lvl="1">
              <a:spcBef>
                <a:spcPts val="1000"/>
              </a:spcBef>
            </a:pPr>
            <a:r>
              <a:rPr lang="en-AU" sz="1800" dirty="0" smtClean="0"/>
              <a:t>has reviewed </a:t>
            </a:r>
            <a:r>
              <a:rPr lang="en-AU" sz="1800" dirty="0"/>
              <a:t>the implementation plan for DASR </a:t>
            </a:r>
            <a:r>
              <a:rPr lang="en-AU" sz="1800" dirty="0" smtClean="0"/>
              <a:t>NTS; </a:t>
            </a:r>
            <a:r>
              <a:rPr lang="en-AU" sz="1800" dirty="0"/>
              <a:t>this </a:t>
            </a:r>
            <a:r>
              <a:rPr lang="en-AU" sz="1800" dirty="0" smtClean="0"/>
              <a:t>brief </a:t>
            </a:r>
            <a:r>
              <a:rPr lang="en-AU" sz="1800" dirty="0"/>
              <a:t>forms part of that broader </a:t>
            </a:r>
            <a:r>
              <a:rPr lang="en-AU" sz="1800" dirty="0" smtClean="0"/>
              <a:t>plan</a:t>
            </a:r>
          </a:p>
          <a:p>
            <a:pPr lvl="1">
              <a:spcBef>
                <a:spcPts val="1000"/>
              </a:spcBef>
            </a:pPr>
            <a:r>
              <a:rPr lang="en-AU" sz="1800" dirty="0"/>
              <a:t>i</a:t>
            </a:r>
            <a:r>
              <a:rPr lang="en-AU" sz="1800" dirty="0" smtClean="0"/>
              <a:t>s proposing to replace </a:t>
            </a:r>
            <a:r>
              <a:rPr lang="en-AU" sz="1800" dirty="0"/>
              <a:t>elements of DASR NTS, </a:t>
            </a:r>
            <a:r>
              <a:rPr lang="en-AU" sz="1800" b="1" dirty="0"/>
              <a:t>to provide greater flexibility</a:t>
            </a:r>
            <a:r>
              <a:rPr lang="en-AU" sz="1800" dirty="0"/>
              <a:t> to regulated entities and to enhance compliance understanding</a:t>
            </a:r>
          </a:p>
          <a:p>
            <a:pPr lvl="1">
              <a:spcBef>
                <a:spcPts val="1000"/>
              </a:spcBef>
            </a:pPr>
            <a:r>
              <a:rPr lang="en-AU" sz="1800" dirty="0" smtClean="0"/>
              <a:t>is reviewing DASR </a:t>
            </a:r>
            <a:r>
              <a:rPr lang="en-AU" sz="1800" dirty="0"/>
              <a:t>NTS compliance </a:t>
            </a:r>
            <a:r>
              <a:rPr lang="en-AU" sz="1800" dirty="0" smtClean="0"/>
              <a:t>timelines to </a:t>
            </a:r>
            <a:r>
              <a:rPr lang="en-AU" sz="1800" dirty="0"/>
              <a:t>provide Defence aviation organisations </a:t>
            </a:r>
            <a:r>
              <a:rPr lang="en-AU" sz="1800" b="1" dirty="0"/>
              <a:t>additional time </a:t>
            </a:r>
            <a:r>
              <a:rPr lang="en-AU" sz="1800" dirty="0"/>
              <a:t>to prepare for </a:t>
            </a:r>
            <a:r>
              <a:rPr lang="en-AU" sz="1800" dirty="0" smtClean="0"/>
              <a:t>compliance.</a:t>
            </a:r>
            <a:endParaRPr lang="en-AU" sz="1800" dirty="0"/>
          </a:p>
          <a:p>
            <a:pPr lvl="2"/>
            <a:endParaRPr lang="en-AU" sz="12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984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Current and future states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038224"/>
            <a:ext cx="11660889" cy="545147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AU" sz="2000" b="1" dirty="0" smtClean="0"/>
              <a:t>Current state</a:t>
            </a:r>
            <a:endParaRPr lang="en-AU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dirty="0"/>
              <a:t>DASR AIRCREW.55 </a:t>
            </a:r>
            <a:r>
              <a:rPr lang="en-AU" b="1" dirty="0"/>
              <a:t>remains the extant regulation </a:t>
            </a:r>
            <a:r>
              <a:rPr lang="en-AU" dirty="0"/>
              <a:t>for NTS </a:t>
            </a:r>
            <a:r>
              <a:rPr lang="en-AU" dirty="0" smtClean="0"/>
              <a:t>until </a:t>
            </a:r>
            <a:r>
              <a:rPr lang="en-AU" dirty="0"/>
              <a:t>transition to DASR </a:t>
            </a:r>
            <a:r>
              <a:rPr lang="en-AU" dirty="0" smtClean="0"/>
              <a:t>NTS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AU" altLang="en-US" b="1" dirty="0" smtClean="0"/>
          </a:p>
          <a:p>
            <a:pPr marL="0" indent="0">
              <a:buNone/>
            </a:pPr>
            <a:r>
              <a:rPr lang="en-AU" altLang="en-US" sz="2000" b="1" dirty="0" smtClean="0"/>
              <a:t>Future state</a:t>
            </a:r>
          </a:p>
          <a:p>
            <a:r>
              <a:rPr lang="en-AU" altLang="en-US" dirty="0" smtClean="0"/>
              <a:t>Staged implementation</a:t>
            </a:r>
          </a:p>
          <a:p>
            <a:r>
              <a:rPr lang="en-AU" altLang="en-US" dirty="0" smtClean="0"/>
              <a:t>Clarifications </a:t>
            </a:r>
            <a:r>
              <a:rPr lang="en-AU" altLang="en-US" dirty="0"/>
              <a:t>and additional guidance to be provided in </a:t>
            </a:r>
            <a:r>
              <a:rPr lang="en-AU" dirty="0"/>
              <a:t>AC 002/2026 </a:t>
            </a:r>
            <a:r>
              <a:rPr lang="en-AU" b="1" dirty="0"/>
              <a:t>v2.0</a:t>
            </a:r>
          </a:p>
          <a:p>
            <a:pPr lvl="1"/>
            <a:r>
              <a:rPr lang="en-AU" sz="1800" dirty="0" smtClean="0"/>
              <a:t>May further defer </a:t>
            </a:r>
            <a:r>
              <a:rPr lang="en-AU" sz="1800" dirty="0"/>
              <a:t>DASR NTS </a:t>
            </a:r>
            <a:r>
              <a:rPr lang="en-AU" sz="1800" dirty="0" smtClean="0"/>
              <a:t>compliance</a:t>
            </a:r>
            <a:endParaRPr lang="en-AU" sz="1800" dirty="0"/>
          </a:p>
          <a:p>
            <a:pPr lvl="1"/>
            <a:r>
              <a:rPr lang="en-AU" sz="1800" dirty="0" smtClean="0"/>
              <a:t>May revoke </a:t>
            </a:r>
            <a:r>
              <a:rPr lang="en-AU" sz="1800" dirty="0"/>
              <a:t>DASR </a:t>
            </a:r>
            <a:r>
              <a:rPr lang="en-AU" sz="1800" dirty="0" smtClean="0"/>
              <a:t>sub-clauses</a:t>
            </a:r>
            <a:endParaRPr lang="en-AU" sz="1800" dirty="0"/>
          </a:p>
          <a:p>
            <a:pPr lvl="1"/>
            <a:r>
              <a:rPr lang="en-AU" sz="1800" dirty="0" smtClean="0"/>
              <a:t>Clarifies available NTS supporting resources</a:t>
            </a:r>
          </a:p>
          <a:p>
            <a:pPr lvl="1"/>
            <a:r>
              <a:rPr lang="en-AU" altLang="en-US" sz="1800" dirty="0"/>
              <a:t>Provides transitional considerations </a:t>
            </a:r>
            <a:r>
              <a:rPr lang="en-AU" altLang="en-US" sz="1800" dirty="0" smtClean="0"/>
              <a:t>for inclusion in an organisation’s </a:t>
            </a:r>
            <a:r>
              <a:rPr lang="en-AU" altLang="en-US" sz="1800" dirty="0"/>
              <a:t>change management </a:t>
            </a:r>
            <a:r>
              <a:rPr lang="en-AU" altLang="en-US" sz="1800" dirty="0" smtClean="0"/>
              <a:t>plan</a:t>
            </a:r>
          </a:p>
          <a:p>
            <a:pPr>
              <a:spcBef>
                <a:spcPts val="2400"/>
              </a:spcBef>
            </a:pPr>
            <a:r>
              <a:rPr lang="en-AU" altLang="en-US" sz="2000" dirty="0" smtClean="0"/>
              <a:t>DASR NTS revision (NPA Q4 2026, release July 2027) incorporating:</a:t>
            </a:r>
          </a:p>
          <a:p>
            <a:pPr lvl="1"/>
            <a:r>
              <a:rPr lang="en-AU" altLang="en-US" sz="1800" dirty="0" smtClean="0"/>
              <a:t>AC 002/2026 v2.0 requirements</a:t>
            </a:r>
          </a:p>
          <a:p>
            <a:pPr lvl="1"/>
            <a:r>
              <a:rPr lang="en-AU" sz="1800" dirty="0" smtClean="0"/>
              <a:t>ASIR </a:t>
            </a:r>
            <a:r>
              <a:rPr lang="en-AU" sz="1800" dirty="0"/>
              <a:t>Rec 13 and 22 </a:t>
            </a:r>
            <a:r>
              <a:rPr lang="en-AU" sz="1800" dirty="0" smtClean="0"/>
              <a:t>elements (Multi-Crew Coordination and Spatial Disorientation)</a:t>
            </a:r>
            <a:endParaRPr lang="en-AU" sz="1800" dirty="0"/>
          </a:p>
          <a:p>
            <a:pPr lvl="1"/>
            <a:endParaRPr lang="en-AU" altLang="en-US" sz="1400" dirty="0"/>
          </a:p>
          <a:p>
            <a:pPr marL="0" indent="0">
              <a:buNone/>
            </a:pPr>
            <a:endParaRPr lang="en-AU" altLang="en-US" sz="1600" dirty="0" smtClean="0"/>
          </a:p>
          <a:p>
            <a:pPr marL="0" indent="0">
              <a:buNone/>
            </a:pPr>
            <a:endParaRPr lang="en-AU" altLang="en-US" sz="1600" dirty="0"/>
          </a:p>
          <a:p>
            <a:pPr marL="0" indent="0">
              <a:buNone/>
            </a:pPr>
            <a:endParaRPr lang="en-AU" altLang="en-US" sz="1600" dirty="0" smtClean="0"/>
          </a:p>
          <a:p>
            <a:pPr marL="0" indent="0">
              <a:buNone/>
            </a:pPr>
            <a:endParaRPr lang="en-AU" altLang="en-US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r>
              <a:rPr lang="en-AU" sz="900" baseline="30000" dirty="0" smtClean="0"/>
              <a:t>2</a:t>
            </a:r>
            <a:r>
              <a:rPr lang="en-AU" sz="900" dirty="0" smtClean="0"/>
              <a:t> </a:t>
            </a:r>
            <a:r>
              <a:rPr lang="en-AU" sz="900" dirty="0"/>
              <a:t>Inclusive of benchmarking reviews of other CAA and MAA regulations, legacy MILAVREGS and OAREGS, Service and FEG policy, Defence aviation safety reports (2017-2025), and industry research.</a:t>
            </a:r>
          </a:p>
          <a:p>
            <a:endParaRPr lang="en-AU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858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DASR NTS </a:t>
            </a:r>
            <a:r>
              <a:rPr lang="en-AU" dirty="0" smtClean="0"/>
              <a:t>proposed regulatory changes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143000"/>
            <a:ext cx="11660889" cy="5346700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000" b="1" dirty="0" smtClean="0"/>
              <a:t>DASR NTS revocations</a:t>
            </a:r>
          </a:p>
          <a:p>
            <a:r>
              <a:rPr lang="en-AU" dirty="0" smtClean="0"/>
              <a:t>DASR sub-clauses </a:t>
            </a:r>
            <a:r>
              <a:rPr lang="en-AU" dirty="0"/>
              <a:t>pertaining to </a:t>
            </a:r>
            <a:r>
              <a:rPr lang="en-AU" dirty="0" smtClean="0"/>
              <a:t>NTS training and delivery</a:t>
            </a:r>
          </a:p>
          <a:p>
            <a:pPr lvl="1"/>
            <a:r>
              <a:rPr lang="en-AU" dirty="0" smtClean="0"/>
              <a:t>Replacing knowledge- and skills-based training with a training and education continuum</a:t>
            </a:r>
          </a:p>
          <a:p>
            <a:pPr lvl="2"/>
            <a:r>
              <a:rPr lang="en-AU" dirty="0" smtClean="0"/>
              <a:t>Aligns with DASR SMS Safety Promotion (Component 4) </a:t>
            </a:r>
          </a:p>
          <a:p>
            <a:pPr lvl="2"/>
            <a:r>
              <a:rPr lang="en-AU" dirty="0" smtClean="0"/>
              <a:t>Introduces an education element and 3 training elements (knowledge, contextualisation and application)</a:t>
            </a:r>
          </a:p>
          <a:p>
            <a:pPr lvl="2"/>
            <a:r>
              <a:rPr lang="en-AU" dirty="0" smtClean="0"/>
              <a:t>Supports use by </a:t>
            </a:r>
            <a:r>
              <a:rPr lang="en-AU" dirty="0"/>
              <a:t>other </a:t>
            </a:r>
            <a:r>
              <a:rPr lang="en-AU" dirty="0" smtClean="0"/>
              <a:t>personnel </a:t>
            </a:r>
            <a:r>
              <a:rPr lang="en-AU" dirty="0"/>
              <a:t>and organisations involved in Defence </a:t>
            </a:r>
            <a:r>
              <a:rPr lang="en-AU" dirty="0" smtClean="0"/>
              <a:t>Aviation operations (following DASM withdrawal) </a:t>
            </a:r>
          </a:p>
          <a:p>
            <a:pPr lvl="1"/>
            <a:r>
              <a:rPr lang="en-AU" dirty="0" smtClean="0"/>
              <a:t>Removing </a:t>
            </a:r>
            <a:r>
              <a:rPr lang="en-AU" dirty="0"/>
              <a:t>the notion of NTST </a:t>
            </a:r>
            <a:r>
              <a:rPr lang="en-AU" dirty="0" smtClean="0"/>
              <a:t>(trainer</a:t>
            </a:r>
            <a:r>
              <a:rPr lang="en-AU" dirty="0"/>
              <a:t>) and NTSF (</a:t>
            </a:r>
            <a:r>
              <a:rPr lang="en-AU" dirty="0" smtClean="0"/>
              <a:t>facilitator)</a:t>
            </a:r>
          </a:p>
          <a:p>
            <a:pPr lvl="2"/>
            <a:r>
              <a:rPr lang="en-AU" dirty="0" smtClean="0"/>
              <a:t>Replaced </a:t>
            </a:r>
            <a:r>
              <a:rPr lang="en-AU" dirty="0"/>
              <a:t>with outcomes-based requirements </a:t>
            </a:r>
            <a:r>
              <a:rPr lang="en-AU" b="1" dirty="0"/>
              <a:t>providing flexibility </a:t>
            </a:r>
            <a:r>
              <a:rPr lang="en-AU" dirty="0"/>
              <a:t>to </a:t>
            </a:r>
            <a:r>
              <a:rPr lang="en-AU" dirty="0" smtClean="0"/>
              <a:t>MAOs, ANSPs and ABMOs </a:t>
            </a:r>
            <a:r>
              <a:rPr lang="en-AU" dirty="0"/>
              <a:t>to define the training requirements, qualifications and Currency for personnel </a:t>
            </a:r>
            <a:r>
              <a:rPr lang="en-AU" dirty="0" smtClean="0"/>
              <a:t>delivering </a:t>
            </a:r>
            <a:r>
              <a:rPr lang="en-AU" dirty="0"/>
              <a:t>NTS </a:t>
            </a:r>
            <a:r>
              <a:rPr lang="en-AU" dirty="0" smtClean="0"/>
              <a:t>training and education.</a:t>
            </a:r>
            <a:endParaRPr lang="en-AU" altLang="en-US" dirty="0" smtClean="0"/>
          </a:p>
          <a:p>
            <a:pPr marL="0" indent="0">
              <a:spcBef>
                <a:spcPts val="2400"/>
              </a:spcBef>
              <a:buNone/>
            </a:pPr>
            <a:r>
              <a:rPr lang="en-AU" altLang="en-US" sz="2000" b="1" dirty="0" smtClean="0"/>
              <a:t>Personnel </a:t>
            </a:r>
            <a:r>
              <a:rPr lang="en-AU" altLang="en-US" sz="2000" b="1" dirty="0"/>
              <a:t>delivering NTS training</a:t>
            </a:r>
          </a:p>
          <a:p>
            <a:r>
              <a:rPr lang="en-AU" altLang="en-US" dirty="0"/>
              <a:t>MAOs, ANSPs and ABMOs should define in OIP the </a:t>
            </a:r>
            <a:r>
              <a:rPr lang="en-AU" altLang="en-US" dirty="0" smtClean="0"/>
              <a:t>training, qualification </a:t>
            </a:r>
            <a:r>
              <a:rPr lang="en-AU" altLang="en-US" dirty="0"/>
              <a:t>and Currency </a:t>
            </a:r>
            <a:r>
              <a:rPr lang="en-AU" altLang="en-US" dirty="0" smtClean="0"/>
              <a:t>requirements </a:t>
            </a:r>
            <a:r>
              <a:rPr lang="en-AU" altLang="en-US" dirty="0"/>
              <a:t>for personnel delivering </a:t>
            </a:r>
            <a:r>
              <a:rPr lang="en-AU" altLang="en-US" dirty="0" smtClean="0"/>
              <a:t>the NTS training and education continuum</a:t>
            </a:r>
            <a:endParaRPr lang="en-AU" altLang="en-US" dirty="0"/>
          </a:p>
          <a:p>
            <a:pPr lvl="1"/>
            <a:r>
              <a:rPr lang="en-AU" altLang="en-US" dirty="0" smtClean="0"/>
              <a:t>Sufficient </a:t>
            </a:r>
            <a:r>
              <a:rPr lang="en-AU" altLang="en-US" dirty="0"/>
              <a:t>credibility </a:t>
            </a:r>
            <a:r>
              <a:rPr lang="en-AU" altLang="en-US" dirty="0" smtClean="0"/>
              <a:t>and capable </a:t>
            </a:r>
            <a:r>
              <a:rPr lang="en-AU" altLang="en-US" dirty="0"/>
              <a:t>of linking Human Factors and NTS concepts to real‑world application within the operational </a:t>
            </a:r>
            <a:r>
              <a:rPr lang="en-AU" altLang="en-US" dirty="0" smtClean="0"/>
              <a:t>context</a:t>
            </a:r>
          </a:p>
          <a:p>
            <a:r>
              <a:rPr lang="en-AU" altLang="en-US" dirty="0" smtClean="0"/>
              <a:t>May continue to use </a:t>
            </a:r>
            <a:r>
              <a:rPr lang="en-AU" altLang="en-US" dirty="0"/>
              <a:t>third-party providers to deliver NTS </a:t>
            </a:r>
            <a:r>
              <a:rPr lang="en-AU" altLang="en-US" dirty="0" smtClean="0"/>
              <a:t>training</a:t>
            </a:r>
          </a:p>
          <a:p>
            <a:pPr marL="0" indent="0">
              <a:buNone/>
            </a:pPr>
            <a:endParaRPr lang="en-AU" altLang="en-US" sz="1600" dirty="0"/>
          </a:p>
          <a:p>
            <a:pPr marL="0" indent="0">
              <a:buNone/>
            </a:pPr>
            <a:endParaRPr lang="en-AU" altLang="en-US" sz="1600" dirty="0" smtClean="0"/>
          </a:p>
          <a:p>
            <a:pPr marL="0" indent="0">
              <a:buNone/>
            </a:pPr>
            <a:endParaRPr lang="en-AU" altLang="en-US" sz="1600" dirty="0"/>
          </a:p>
          <a:p>
            <a:pPr marL="0" indent="0">
              <a:buNone/>
            </a:pPr>
            <a:endParaRPr lang="en-AU" altLang="en-US" sz="1600" dirty="0" smtClean="0"/>
          </a:p>
          <a:p>
            <a:pPr marL="0" indent="0">
              <a:buNone/>
            </a:pPr>
            <a:endParaRPr lang="en-AU" altLang="en-US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endParaRPr lang="en-AU" sz="1600" dirty="0" smtClean="0"/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r>
              <a:rPr lang="en-AU" sz="900" baseline="30000" dirty="0" smtClean="0"/>
              <a:t>2</a:t>
            </a:r>
            <a:r>
              <a:rPr lang="en-AU" sz="900" dirty="0" smtClean="0"/>
              <a:t> </a:t>
            </a:r>
            <a:r>
              <a:rPr lang="en-AU" sz="900" dirty="0"/>
              <a:t>Inclusive of benchmarking reviews of other CAA and MAA regulations, legacy MILAVREGS and OAREGS, Service and FEG policy, Defence aviation safety reports (2017-2025), and industry research.</a:t>
            </a:r>
          </a:p>
          <a:p>
            <a:endParaRPr lang="en-AU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674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Transition and change management arrangements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200150"/>
            <a:ext cx="11660889" cy="5289550"/>
          </a:xfrm>
        </p:spPr>
        <p:txBody>
          <a:bodyPr/>
          <a:lstStyle/>
          <a:p>
            <a:pPr marL="0" indent="0">
              <a:buNone/>
            </a:pPr>
            <a:r>
              <a:rPr lang="en-AU" sz="1600" dirty="0"/>
              <a:t>T</a:t>
            </a:r>
            <a:r>
              <a:rPr lang="en-AU" sz="1600" dirty="0" smtClean="0"/>
              <a:t>ransition </a:t>
            </a:r>
            <a:r>
              <a:rPr lang="en-AU" sz="1600" dirty="0"/>
              <a:t>planning and </a:t>
            </a:r>
            <a:r>
              <a:rPr lang="en-AU" sz="1600" dirty="0" smtClean="0"/>
              <a:t>activities already undertaken IAW </a:t>
            </a:r>
            <a:r>
              <a:rPr lang="en-AU" sz="1600" dirty="0"/>
              <a:t>extant DASR </a:t>
            </a:r>
            <a:r>
              <a:rPr lang="en-AU" sz="1600" dirty="0" smtClean="0"/>
              <a:t>NTS and AC 002/2026 v1.0 are not wasted – forthcoming revisions will </a:t>
            </a:r>
            <a:r>
              <a:rPr lang="en-AU" sz="1600" dirty="0"/>
              <a:t>not fundamentally change </a:t>
            </a:r>
            <a:r>
              <a:rPr lang="en-AU" sz="1600" dirty="0" smtClean="0"/>
              <a:t>transition or compliance </a:t>
            </a:r>
            <a:r>
              <a:rPr lang="en-AU" sz="1600" dirty="0"/>
              <a:t>requirements</a:t>
            </a:r>
            <a:endParaRPr lang="en-AU" b="1" dirty="0" smtClean="0"/>
          </a:p>
          <a:p>
            <a:pPr marL="0" indent="0">
              <a:buNone/>
            </a:pPr>
            <a:r>
              <a:rPr lang="en-AU" b="1" dirty="0" smtClean="0"/>
              <a:t>Commitment to the change</a:t>
            </a:r>
            <a:endParaRPr lang="en-AU" b="1" dirty="0"/>
          </a:p>
          <a:p>
            <a:r>
              <a:rPr lang="en-AU" sz="1600" dirty="0"/>
              <a:t>MAOs, ANSPs and ABMOs should actively plan schedules and lines of effort </a:t>
            </a:r>
            <a:r>
              <a:rPr lang="en-AU" sz="1600" dirty="0" smtClean="0"/>
              <a:t>to transition by the due date</a:t>
            </a:r>
          </a:p>
          <a:p>
            <a:r>
              <a:rPr lang="en-AU" sz="1600" dirty="0" smtClean="0"/>
              <a:t>DAVNOPS </a:t>
            </a:r>
            <a:r>
              <a:rPr lang="en-AU" sz="1600" dirty="0"/>
              <a:t>staff will engage the safety community to </a:t>
            </a:r>
            <a:r>
              <a:rPr lang="en-AU" sz="1600" dirty="0" smtClean="0"/>
              <a:t>assist</a:t>
            </a:r>
            <a:endParaRPr lang="en-AU" sz="1050" dirty="0"/>
          </a:p>
          <a:p>
            <a:pPr marL="0" indent="0">
              <a:spcBef>
                <a:spcPts val="1800"/>
              </a:spcBef>
              <a:buNone/>
            </a:pPr>
            <a:r>
              <a:rPr lang="en-AU" b="1" dirty="0" smtClean="0"/>
              <a:t>Organisational design, accountabilities and responsibilities</a:t>
            </a:r>
            <a:endParaRPr lang="en-AU" b="1" dirty="0"/>
          </a:p>
          <a:p>
            <a:r>
              <a:rPr lang="en-AU" sz="1600" dirty="0"/>
              <a:t>Organisations may require changes to their organisation structure and personnel roles and responsibilities</a:t>
            </a:r>
            <a:endParaRPr lang="en-AU" sz="1600" dirty="0" smtClean="0"/>
          </a:p>
          <a:p>
            <a:r>
              <a:rPr lang="en-AU" sz="1600" dirty="0" smtClean="0"/>
              <a:t>Dedicate </a:t>
            </a:r>
            <a:r>
              <a:rPr lang="en-AU" sz="1600" dirty="0"/>
              <a:t>sufficient resources early to identify organisational change </a:t>
            </a:r>
            <a:r>
              <a:rPr lang="en-AU" sz="1600" dirty="0" smtClean="0"/>
              <a:t>requirements</a:t>
            </a:r>
          </a:p>
          <a:p>
            <a:pPr lvl="1"/>
            <a:r>
              <a:rPr lang="en-AU" sz="1400" dirty="0" smtClean="0"/>
              <a:t>Personnel </a:t>
            </a:r>
            <a:r>
              <a:rPr lang="en-AU" sz="1400" dirty="0"/>
              <a:t>responsible for implementation </a:t>
            </a:r>
            <a:r>
              <a:rPr lang="en-AU" sz="1400" dirty="0" smtClean="0"/>
              <a:t>should </a:t>
            </a:r>
            <a:r>
              <a:rPr lang="en-AU" sz="1400" dirty="0"/>
              <a:t>attend an NTS workshop during the transition to DASR NTS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AU" b="1" dirty="0" smtClean="0"/>
              <a:t>Training, mentoring and communication</a:t>
            </a:r>
            <a:endParaRPr lang="en-AU" b="1" dirty="0"/>
          </a:p>
          <a:p>
            <a:r>
              <a:rPr lang="en-AU" sz="1600" dirty="0"/>
              <a:t>DASA will implement a program of education and gap </a:t>
            </a:r>
            <a:r>
              <a:rPr lang="en-AU" sz="1600" dirty="0" smtClean="0"/>
              <a:t>training</a:t>
            </a:r>
          </a:p>
          <a:p>
            <a:pPr lvl="1"/>
            <a:r>
              <a:rPr lang="en-AU" sz="1400" dirty="0" smtClean="0"/>
              <a:t>Town Hall briefings</a:t>
            </a:r>
          </a:p>
          <a:p>
            <a:pPr lvl="1"/>
            <a:r>
              <a:rPr lang="en-AU" sz="1400" dirty="0" smtClean="0"/>
              <a:t>NTS supporting products</a:t>
            </a:r>
          </a:p>
          <a:p>
            <a:pPr lvl="1"/>
            <a:r>
              <a:rPr lang="en-AU" sz="1400" dirty="0" smtClean="0"/>
              <a:t>NTS workshops</a:t>
            </a:r>
          </a:p>
          <a:p>
            <a:pPr lvl="1"/>
            <a:r>
              <a:rPr lang="en-AU" sz="1400" dirty="0" smtClean="0"/>
              <a:t>Aviation Safety Officer (Advanced) NTS module</a:t>
            </a:r>
          </a:p>
          <a:p>
            <a:pPr lvl="1"/>
            <a:r>
              <a:rPr lang="en-AU" sz="1400" dirty="0" smtClean="0"/>
              <a:t>MAO convocations</a:t>
            </a:r>
            <a:endParaRPr lang="en-AU" sz="1400" dirty="0"/>
          </a:p>
          <a:p>
            <a:pPr marL="0" indent="0">
              <a:buNone/>
            </a:pPr>
            <a:endParaRPr lang="en-AU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1837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Transition and change management </a:t>
            </a:r>
            <a:r>
              <a:rPr lang="en-AU" dirty="0" smtClean="0"/>
              <a:t>arrangements (cont’d)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63525" y="1181100"/>
            <a:ext cx="11660889" cy="5123713"/>
          </a:xfrm>
        </p:spPr>
        <p:txBody>
          <a:bodyPr/>
          <a:lstStyle/>
          <a:p>
            <a:pPr marL="0" indent="0">
              <a:buNone/>
            </a:pPr>
            <a:r>
              <a:rPr lang="en-AU" b="1" dirty="0" smtClean="0"/>
              <a:t>Policy, plans and process changes</a:t>
            </a:r>
            <a:endParaRPr lang="en-AU" b="1" dirty="0"/>
          </a:p>
          <a:p>
            <a:r>
              <a:rPr lang="en-AU" sz="1600" dirty="0" smtClean="0"/>
              <a:t>Organisations will need to update </a:t>
            </a:r>
            <a:r>
              <a:rPr lang="en-AU" sz="1600" dirty="0"/>
              <a:t>their NTS-related OIP and processes </a:t>
            </a:r>
            <a:endParaRPr lang="en-AU" sz="1600" dirty="0" smtClean="0"/>
          </a:p>
          <a:p>
            <a:r>
              <a:rPr lang="en-AU" sz="1600" dirty="0" smtClean="0"/>
              <a:t>DASA </a:t>
            </a:r>
            <a:r>
              <a:rPr lang="en-AU" sz="1600" dirty="0"/>
              <a:t>will </a:t>
            </a:r>
            <a:r>
              <a:rPr lang="en-AU" sz="1600" dirty="0" smtClean="0"/>
              <a:t>publish </a:t>
            </a:r>
            <a:r>
              <a:rPr lang="en-AU" sz="1600" dirty="0"/>
              <a:t>(on the DASA website) the Present, Suitable, Operating and Effective (PSOE) NTS assessment indicator </a:t>
            </a:r>
            <a:r>
              <a:rPr lang="en-AU" sz="1600" dirty="0" smtClean="0"/>
              <a:t>methodology</a:t>
            </a:r>
            <a:r>
              <a:rPr lang="en-AU" sz="1600" dirty="0"/>
              <a:t> </a:t>
            </a:r>
            <a:r>
              <a:rPr lang="en-AU" sz="1600" dirty="0" smtClean="0"/>
              <a:t>to </a:t>
            </a:r>
            <a:r>
              <a:rPr lang="en-AU" sz="1600" dirty="0"/>
              <a:t>assist </a:t>
            </a:r>
            <a:r>
              <a:rPr lang="en-AU" sz="1600" dirty="0" smtClean="0"/>
              <a:t>with validation of NTS </a:t>
            </a:r>
            <a:r>
              <a:rPr lang="en-AU" sz="1600" dirty="0"/>
              <a:t>OIP updates for </a:t>
            </a:r>
            <a:r>
              <a:rPr lang="en-AU" sz="1600" dirty="0" smtClean="0"/>
              <a:t>compliance</a:t>
            </a:r>
            <a:endParaRPr lang="en-AU" sz="1050" dirty="0" smtClean="0"/>
          </a:p>
          <a:p>
            <a:pPr marL="0" indent="0">
              <a:spcBef>
                <a:spcPts val="2400"/>
              </a:spcBef>
              <a:buNone/>
            </a:pPr>
            <a:r>
              <a:rPr lang="en-AU" b="1" dirty="0" smtClean="0"/>
              <a:t>Information technology, data and record requirements</a:t>
            </a:r>
          </a:p>
          <a:p>
            <a:r>
              <a:rPr lang="en-AU" sz="1600" dirty="0" smtClean="0"/>
              <a:t>No additional IT or </a:t>
            </a:r>
            <a:r>
              <a:rPr lang="en-AU" sz="1600" dirty="0"/>
              <a:t>data </a:t>
            </a:r>
            <a:r>
              <a:rPr lang="en-AU" sz="1600" dirty="0" smtClean="0"/>
              <a:t>requirements</a:t>
            </a:r>
          </a:p>
          <a:p>
            <a:r>
              <a:rPr lang="en-AU" sz="1600" dirty="0"/>
              <a:t>R</a:t>
            </a:r>
            <a:r>
              <a:rPr lang="en-AU" sz="1600" dirty="0" smtClean="0"/>
              <a:t>equirement </a:t>
            </a:r>
            <a:r>
              <a:rPr lang="en-AU" sz="1600" dirty="0"/>
              <a:t>for MAOs, ANSPs and ABMOs to record NTS training in an enduring format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AU" sz="1600" b="1" dirty="0" smtClean="0"/>
              <a:t>Compliance, conformance and performance systems</a:t>
            </a:r>
            <a:endParaRPr lang="en-AU" sz="1600" b="1" dirty="0"/>
          </a:p>
          <a:p>
            <a:r>
              <a:rPr lang="en-AU" sz="1600" dirty="0" smtClean="0"/>
              <a:t>In transition</a:t>
            </a:r>
          </a:p>
          <a:p>
            <a:pPr lvl="1"/>
            <a:r>
              <a:rPr lang="en-AU" sz="1400" dirty="0"/>
              <a:t>DASA will pause issuing Findings on the legacy AIRCREW.55 during the transition period, unless DASA identifies a serious risk to </a:t>
            </a:r>
            <a:r>
              <a:rPr lang="en-AU" sz="1400" dirty="0" smtClean="0"/>
              <a:t>safety</a:t>
            </a:r>
          </a:p>
          <a:p>
            <a:pPr lvl="1"/>
            <a:r>
              <a:rPr lang="en-AU" sz="1400" dirty="0" smtClean="0"/>
              <a:t>DAVNOPS staff are available </a:t>
            </a:r>
            <a:r>
              <a:rPr lang="en-AU" sz="1400" dirty="0"/>
              <a:t>to support organisations in achieving </a:t>
            </a:r>
            <a:r>
              <a:rPr lang="en-AU" sz="1400" dirty="0" smtClean="0"/>
              <a:t>compliance</a:t>
            </a:r>
          </a:p>
          <a:p>
            <a:r>
              <a:rPr lang="en-AU" sz="1600" dirty="0" smtClean="0"/>
              <a:t>Post </a:t>
            </a:r>
            <a:r>
              <a:rPr lang="en-AU" sz="1600" dirty="0"/>
              <a:t>organisational transition to DASR NTS </a:t>
            </a:r>
            <a:endParaRPr lang="en-AU" sz="1600" dirty="0" smtClean="0"/>
          </a:p>
          <a:p>
            <a:pPr lvl="1"/>
            <a:r>
              <a:rPr lang="en-AU" sz="1400" dirty="0"/>
              <a:t>On-going O&amp;E per agreed </a:t>
            </a:r>
            <a:r>
              <a:rPr lang="en-AU" sz="1400" dirty="0" smtClean="0"/>
              <a:t>schedules</a:t>
            </a:r>
            <a:endParaRPr lang="en-AU" sz="1400" dirty="0"/>
          </a:p>
          <a:p>
            <a:pPr lvl="1"/>
            <a:r>
              <a:rPr lang="en-AU" sz="1400" dirty="0" smtClean="0"/>
              <a:t>Focus </a:t>
            </a:r>
            <a:r>
              <a:rPr lang="en-AU" sz="1400" dirty="0"/>
              <a:t>on the evaluation of conformance and effectiveness elements of the PSOE methodology</a:t>
            </a:r>
          </a:p>
          <a:p>
            <a:pPr marL="0" indent="0">
              <a:buNone/>
            </a:pPr>
            <a:endParaRPr lang="en-AU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D2BD158-ABAE-41C0-AFAA-65B88B2D07FF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351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tle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Prestation Content Slide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Questions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Presentation End Sl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Presentation End Slide Alt Versio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6295</TotalTime>
  <Words>1450</Words>
  <Application>Microsoft Office PowerPoint</Application>
  <PresentationFormat>Widescreen</PresentationFormat>
  <Paragraphs>219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ＭＳ Ｐゴシック</vt:lpstr>
      <vt:lpstr>ＭＳ Ｐゴシック</vt:lpstr>
      <vt:lpstr>Arial</vt:lpstr>
      <vt:lpstr>Calibri</vt:lpstr>
      <vt:lpstr>Georgia</vt:lpstr>
      <vt:lpstr>1_Title Slide</vt:lpstr>
      <vt:lpstr>2_Prestation Content Slides</vt:lpstr>
      <vt:lpstr>3_Questions Slide</vt:lpstr>
      <vt:lpstr>4_Presentation End Slide</vt:lpstr>
      <vt:lpstr>5_Presentation End Slide Alt Version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Defence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Ozanne, Simon MR 1</dc:creator>
  <cp:keywords>DASA</cp:keywords>
  <cp:lastModifiedBy>Cooper, Ryan MR 3</cp:lastModifiedBy>
  <cp:revision>408</cp:revision>
  <dcterms:created xsi:type="dcterms:W3CDTF">2020-07-02T02:06:55Z</dcterms:created>
  <dcterms:modified xsi:type="dcterms:W3CDTF">2026-06-18T03:38:50Z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BP58071006</vt:lpwstr>
  </property>
  <property fmtid="{D5CDD505-2E9C-101B-9397-08002B2CF9AE}" pid="4" name="Objective-Title">
    <vt:lpwstr>260604 - Town Hall Briefing - DASR Non-Technical Skills Transition - 19 Jun 26</vt:lpwstr>
  </property>
  <property fmtid="{D5CDD505-2E9C-101B-9397-08002B2CF9AE}" pid="5" name="Objective-Comment">
    <vt:lpwstr/>
  </property>
  <property fmtid="{D5CDD505-2E9C-101B-9397-08002B2CF9AE}" pid="6" name="Objective-CreationStamp">
    <vt:filetime>2026-06-04T03:53:00Z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2026-06-18T03:38:57Z</vt:filetime>
  </property>
  <property fmtid="{D5CDD505-2E9C-101B-9397-08002B2CF9AE}" pid="10" name="Objective-ModificationStamp">
    <vt:filetime>2026-06-18T03:38:57Z</vt:filetime>
  </property>
  <property fmtid="{D5CDD505-2E9C-101B-9397-08002B2CF9AE}" pid="11" name="Objective-Owner">
    <vt:lpwstr>Defence</vt:lpwstr>
  </property>
  <property fmtid="{D5CDD505-2E9C-101B-9397-08002B2CF9AE}" pid="12" name="Objective-Path">
    <vt:lpwstr>Objective Global Folder - PROD:Defence Business Units:Air Force:Air Force Headquarters:Deputy Chief of Air Force:Air Force Headquarters Agencies:DASA : Defence Aviation Safety Authority:Safety:Defence Aviation and Space Safety - Assurance:DASA - DAVNOPS - ORA - Operational Review and Approvals:Communication:DASR instruments (and archived pre-DASR instruments/certificates):ACPA - Advisory Circulars (plus archived pre-DASR AAC):2. Current ACs:11. 2026 ACs:AC002/2026 - Transition to DASR NTS:</vt:lpwstr>
  </property>
  <property fmtid="{D5CDD505-2E9C-101B-9397-08002B2CF9AE}" pid="13" name="Objective-Parent">
    <vt:lpwstr>AC002/2026 - Transition to DASR NTS</vt:lpwstr>
  </property>
  <property fmtid="{D5CDD505-2E9C-101B-9397-08002B2CF9AE}" pid="14" name="Objective-State">
    <vt:lpwstr>Published</vt:lpwstr>
  </property>
  <property fmtid="{D5CDD505-2E9C-101B-9397-08002B2CF9AE}" pid="15" name="Objective-Version">
    <vt:lpwstr>11.0</vt:lpwstr>
  </property>
  <property fmtid="{D5CDD505-2E9C-101B-9397-08002B2CF9AE}" pid="16" name="Objective-VersionNumber">
    <vt:i4>11</vt:i4>
  </property>
  <property fmtid="{D5CDD505-2E9C-101B-9397-08002B2CF9AE}" pid="17" name="Objective-VersionComment">
    <vt:lpwstr/>
  </property>
  <property fmtid="{D5CDD505-2E9C-101B-9397-08002B2CF9AE}" pid="18" name="Objective-FileNumber">
    <vt:lpwstr>2025/1050866</vt:lpwstr>
  </property>
  <property fmtid="{D5CDD505-2E9C-101B-9397-08002B2CF9AE}" pid="19" name="Objective-Classification">
    <vt:lpwstr>Official</vt:lpwstr>
  </property>
  <property fmtid="{D5CDD505-2E9C-101B-9397-08002B2CF9AE}" pid="20" name="Objective-Caveats">
    <vt:lpwstr/>
  </property>
  <property fmtid="{D5CDD505-2E9C-101B-9397-08002B2CF9AE}" pid="21" name="Objective-Document Type [system]">
    <vt:lpwstr/>
  </property>
  <property fmtid="{D5CDD505-2E9C-101B-9397-08002B2CF9AE}" pid="22" name="Objective-Reason for Security Classification Change [system]">
    <vt:lpwstr/>
  </property>
  <property fmtid="{D5CDD505-2E9C-101B-9397-08002B2CF9AE}" pid="23" name="Objective-Document Type">
    <vt:lpwstr>Directive / Instruction / Procedure</vt:lpwstr>
  </property>
  <property fmtid="{D5CDD505-2E9C-101B-9397-08002B2CF9AE}" pid="24" name="Objective-Reason for Security Classification Change">
    <vt:lpwstr/>
  </property>
</Properties>
</file>